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4"/>
    <p:sldMasterId id="2147483698" r:id="rId5"/>
  </p:sldMasterIdLst>
  <p:notesMasterIdLst>
    <p:notesMasterId r:id="rId30"/>
  </p:notesMasterIdLst>
  <p:handoutMasterIdLst>
    <p:handoutMasterId r:id="rId31"/>
  </p:handoutMasterIdLst>
  <p:sldIdLst>
    <p:sldId id="458" r:id="rId6"/>
    <p:sldId id="499" r:id="rId7"/>
    <p:sldId id="486" r:id="rId8"/>
    <p:sldId id="519" r:id="rId9"/>
    <p:sldId id="502" r:id="rId10"/>
    <p:sldId id="520" r:id="rId11"/>
    <p:sldId id="503" r:id="rId12"/>
    <p:sldId id="504" r:id="rId13"/>
    <p:sldId id="494" r:id="rId14"/>
    <p:sldId id="501" r:id="rId15"/>
    <p:sldId id="500" r:id="rId16"/>
    <p:sldId id="507" r:id="rId17"/>
    <p:sldId id="506" r:id="rId18"/>
    <p:sldId id="488" r:id="rId19"/>
    <p:sldId id="496" r:id="rId20"/>
    <p:sldId id="493" r:id="rId21"/>
    <p:sldId id="483" r:id="rId22"/>
    <p:sldId id="492" r:id="rId23"/>
    <p:sldId id="495" r:id="rId24"/>
    <p:sldId id="470" r:id="rId25"/>
    <p:sldId id="473" r:id="rId26"/>
    <p:sldId id="471" r:id="rId27"/>
    <p:sldId id="521" r:id="rId28"/>
    <p:sldId id="510" r:id="rId2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178B1D"/>
    <a:srgbClr val="1CA823"/>
    <a:srgbClr val="657E32"/>
    <a:srgbClr val="15365E"/>
    <a:srgbClr val="94B6C7"/>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3" autoAdjust="0"/>
    <p:restoredTop sz="94655" autoAdjust="0"/>
  </p:normalViewPr>
  <p:slideViewPr>
    <p:cSldViewPr snapToGrid="0">
      <p:cViewPr varScale="1">
        <p:scale>
          <a:sx n="62" d="100"/>
          <a:sy n="62" d="100"/>
        </p:scale>
        <p:origin x="1608" y="56"/>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27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BE0787-2CB0-4084-9E5F-0CD181207B2E}"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en-US"/>
        </a:p>
      </dgm:t>
    </dgm:pt>
    <dgm:pt modelId="{BAB4053F-F0BB-47D3-B750-A452A4B1BC6B}">
      <dgm:prSet phldrT="[Text]" custT="1"/>
      <dgm:spPr/>
      <dgm:t>
        <a:bodyPr/>
        <a:lstStyle/>
        <a:p>
          <a:r>
            <a:rPr lang="en-US" sz="1400" b="1" dirty="0"/>
            <a:t>Health Promotion and Protection</a:t>
          </a:r>
        </a:p>
      </dgm:t>
    </dgm:pt>
    <dgm:pt modelId="{34FA30C6-3BD6-4927-9527-CF2524D7761C}" type="parTrans" cxnId="{BF8296B1-B5BA-4946-9C05-0244175D1464}">
      <dgm:prSet/>
      <dgm:spPr/>
      <dgm:t>
        <a:bodyPr/>
        <a:lstStyle/>
        <a:p>
          <a:endParaRPr lang="en-US"/>
        </a:p>
      </dgm:t>
    </dgm:pt>
    <dgm:pt modelId="{3E4BEC41-564B-4BA8-92CB-DEEB625CFD40}" type="sibTrans" cxnId="{BF8296B1-B5BA-4946-9C05-0244175D1464}">
      <dgm:prSet/>
      <dgm:spPr/>
      <dgm:t>
        <a:bodyPr/>
        <a:lstStyle/>
        <a:p>
          <a:endParaRPr lang="en-US"/>
        </a:p>
      </dgm:t>
    </dgm:pt>
    <dgm:pt modelId="{9035C0E5-BA4E-4C59-961C-AA05F50B2551}">
      <dgm:prSet phldrT="[Text]" custT="1"/>
      <dgm:spPr/>
      <dgm:t>
        <a:bodyPr/>
        <a:lstStyle/>
        <a:p>
          <a:r>
            <a:rPr lang="en-US" sz="1400" b="1" dirty="0"/>
            <a:t>Emergency Preparedness</a:t>
          </a:r>
        </a:p>
        <a:p>
          <a:r>
            <a:rPr lang="en-US" sz="1400" b="1" dirty="0"/>
            <a:t>Disaster Recovery</a:t>
          </a:r>
        </a:p>
      </dgm:t>
    </dgm:pt>
    <dgm:pt modelId="{C2BD41AB-29DE-4120-8132-6ABF31A99A76}" type="parTrans" cxnId="{9D4754A5-187E-402B-ABD2-8EAB2FDD4FA8}">
      <dgm:prSet/>
      <dgm:spPr/>
      <dgm:t>
        <a:bodyPr/>
        <a:lstStyle/>
        <a:p>
          <a:endParaRPr lang="en-US"/>
        </a:p>
      </dgm:t>
    </dgm:pt>
    <dgm:pt modelId="{5376116A-B153-4FC6-81B1-3428895A42D4}" type="sibTrans" cxnId="{9D4754A5-187E-402B-ABD2-8EAB2FDD4FA8}">
      <dgm:prSet/>
      <dgm:spPr/>
      <dgm:t>
        <a:bodyPr/>
        <a:lstStyle/>
        <a:p>
          <a:endParaRPr lang="en-US"/>
        </a:p>
      </dgm:t>
    </dgm:pt>
    <dgm:pt modelId="{42131BA6-9347-47EB-BDAF-32CCC3EA21C6}">
      <dgm:prSet phldrT="[Text]" custT="1"/>
      <dgm:spPr/>
      <dgm:t>
        <a:bodyPr/>
        <a:lstStyle/>
        <a:p>
          <a:endParaRPr lang="en-US" sz="1600" b="1" baseline="0" dirty="0"/>
        </a:p>
        <a:p>
          <a:r>
            <a:rPr lang="en-US" sz="1400" b="1" baseline="0" dirty="0"/>
            <a:t>Environmental Safety and Quality</a:t>
          </a:r>
        </a:p>
      </dgm:t>
    </dgm:pt>
    <dgm:pt modelId="{58DD2904-F0D4-440D-8899-78ECB8BDCDE1}" type="parTrans" cxnId="{78B84D16-B140-4873-9E08-BF72233A3607}">
      <dgm:prSet/>
      <dgm:spPr/>
      <dgm:t>
        <a:bodyPr/>
        <a:lstStyle/>
        <a:p>
          <a:endParaRPr lang="en-US"/>
        </a:p>
      </dgm:t>
    </dgm:pt>
    <dgm:pt modelId="{F2260081-1675-4E93-93E0-A13555FDC966}" type="sibTrans" cxnId="{78B84D16-B140-4873-9E08-BF72233A3607}">
      <dgm:prSet/>
      <dgm:spPr/>
      <dgm:t>
        <a:bodyPr/>
        <a:lstStyle/>
        <a:p>
          <a:endParaRPr lang="en-US"/>
        </a:p>
      </dgm:t>
    </dgm:pt>
    <dgm:pt modelId="{4C2744D8-6771-44D4-961A-AC3EE88C2571}">
      <dgm:prSet phldrT="[Text]" custT="1"/>
      <dgm:spPr/>
      <dgm:t>
        <a:bodyPr/>
        <a:lstStyle/>
        <a:p>
          <a:r>
            <a:rPr lang="en-US" sz="1400" b="1" dirty="0">
              <a:solidFill>
                <a:schemeClr val="tx2"/>
              </a:solidFill>
            </a:rPr>
            <a:t>Clinical Interventions</a:t>
          </a:r>
        </a:p>
        <a:p>
          <a:endParaRPr lang="en-US" sz="1600" b="1" dirty="0">
            <a:solidFill>
              <a:schemeClr val="tx2"/>
            </a:solidFill>
          </a:endParaRPr>
        </a:p>
        <a:p>
          <a:endParaRPr lang="en-US" sz="1600" b="1" dirty="0">
            <a:solidFill>
              <a:schemeClr val="tx2"/>
            </a:solidFill>
          </a:endParaRPr>
        </a:p>
      </dgm:t>
    </dgm:pt>
    <dgm:pt modelId="{0BC47F50-ACEE-441C-B868-CC9253D1947B}" type="parTrans" cxnId="{05375A35-9ACE-4A21-89B8-F5D4E0372431}">
      <dgm:prSet/>
      <dgm:spPr/>
      <dgm:t>
        <a:bodyPr/>
        <a:lstStyle/>
        <a:p>
          <a:endParaRPr lang="en-US"/>
        </a:p>
      </dgm:t>
    </dgm:pt>
    <dgm:pt modelId="{9210FFC3-AD54-4D1C-AE4C-371125F85CF7}" type="sibTrans" cxnId="{05375A35-9ACE-4A21-89B8-F5D4E0372431}">
      <dgm:prSet/>
      <dgm:spPr/>
      <dgm:t>
        <a:bodyPr/>
        <a:lstStyle/>
        <a:p>
          <a:endParaRPr lang="en-US"/>
        </a:p>
      </dgm:t>
    </dgm:pt>
    <dgm:pt modelId="{9BA032DF-B154-4E8F-A0CF-4C5C2927EB10}">
      <dgm:prSet phldrT="[Text]" custT="1"/>
      <dgm:spPr/>
      <dgm:t>
        <a:bodyPr/>
        <a:lstStyle/>
        <a:p>
          <a:endParaRPr lang="en-US" sz="1600" b="1" dirty="0">
            <a:solidFill>
              <a:schemeClr val="tx2"/>
            </a:solidFill>
          </a:endParaRPr>
        </a:p>
        <a:p>
          <a:r>
            <a:rPr lang="en-US" sz="1400" b="1" dirty="0">
              <a:solidFill>
                <a:schemeClr val="tx2"/>
              </a:solidFill>
            </a:rPr>
            <a:t>Care Coordination</a:t>
          </a:r>
        </a:p>
      </dgm:t>
    </dgm:pt>
    <dgm:pt modelId="{59B7C988-4AA9-4477-8843-BD9B37AB0A61}" type="parTrans" cxnId="{F207AAC6-EB33-4AC9-A4E1-571B947B979C}">
      <dgm:prSet/>
      <dgm:spPr/>
      <dgm:t>
        <a:bodyPr/>
        <a:lstStyle/>
        <a:p>
          <a:endParaRPr lang="en-US"/>
        </a:p>
      </dgm:t>
    </dgm:pt>
    <dgm:pt modelId="{3B7D056C-BF22-4DC5-8844-95CBF1966E79}" type="sibTrans" cxnId="{F207AAC6-EB33-4AC9-A4E1-571B947B979C}">
      <dgm:prSet/>
      <dgm:spPr/>
      <dgm:t>
        <a:bodyPr/>
        <a:lstStyle/>
        <a:p>
          <a:endParaRPr lang="en-US"/>
        </a:p>
      </dgm:t>
    </dgm:pt>
    <dgm:pt modelId="{02012E8D-E619-4F27-8B50-BB744AA3A329}">
      <dgm:prSet phldrT="[Text]" custT="1"/>
      <dgm:spPr/>
      <dgm:t>
        <a:bodyPr/>
        <a:lstStyle/>
        <a:p>
          <a:r>
            <a:rPr lang="en-US" sz="1400" b="1" dirty="0">
              <a:solidFill>
                <a:schemeClr val="tx2"/>
              </a:solidFill>
            </a:rPr>
            <a:t>Cross Sector Collaboration </a:t>
          </a:r>
        </a:p>
        <a:p>
          <a:r>
            <a:rPr lang="en-US" sz="1400" b="1" dirty="0">
              <a:solidFill>
                <a:schemeClr val="tx2"/>
              </a:solidFill>
            </a:rPr>
            <a:t>Community Engagement</a:t>
          </a:r>
        </a:p>
      </dgm:t>
    </dgm:pt>
    <dgm:pt modelId="{85DFB401-1A5A-4554-9AD2-173EF07406FD}" type="parTrans" cxnId="{08CD4832-8D01-4173-B344-6BEDD456497D}">
      <dgm:prSet/>
      <dgm:spPr/>
      <dgm:t>
        <a:bodyPr/>
        <a:lstStyle/>
        <a:p>
          <a:endParaRPr lang="en-US"/>
        </a:p>
      </dgm:t>
    </dgm:pt>
    <dgm:pt modelId="{AF6AD2E2-861D-4810-A8D9-9720DFFC23D1}" type="sibTrans" cxnId="{08CD4832-8D01-4173-B344-6BEDD456497D}">
      <dgm:prSet/>
      <dgm:spPr/>
      <dgm:t>
        <a:bodyPr/>
        <a:lstStyle/>
        <a:p>
          <a:endParaRPr lang="en-US"/>
        </a:p>
      </dgm:t>
    </dgm:pt>
    <dgm:pt modelId="{B9C92091-EEB2-4DEE-A45D-5273902D153C}">
      <dgm:prSet phldrT="[Text]" custT="1"/>
      <dgm:spPr/>
      <dgm:t>
        <a:bodyPr/>
        <a:lstStyle/>
        <a:p>
          <a:endParaRPr lang="en-US" sz="1600" b="1" dirty="0">
            <a:solidFill>
              <a:schemeClr val="tx2"/>
            </a:solidFill>
          </a:endParaRPr>
        </a:p>
        <a:p>
          <a:r>
            <a:rPr lang="en-US" sz="1400" b="1" dirty="0">
              <a:solidFill>
                <a:schemeClr val="tx2"/>
              </a:solidFill>
            </a:rPr>
            <a:t>Research</a:t>
          </a:r>
        </a:p>
      </dgm:t>
    </dgm:pt>
    <dgm:pt modelId="{32892BD6-202E-45BD-A8EA-1482EA91497D}" type="parTrans" cxnId="{D7ECA37D-20B0-4C27-B59E-9D3A8D1440F0}">
      <dgm:prSet/>
      <dgm:spPr/>
      <dgm:t>
        <a:bodyPr/>
        <a:lstStyle/>
        <a:p>
          <a:endParaRPr lang="en-US"/>
        </a:p>
      </dgm:t>
    </dgm:pt>
    <dgm:pt modelId="{91A1CAEB-1364-4B6B-A33D-3A38D206EBEC}" type="sibTrans" cxnId="{D7ECA37D-20B0-4C27-B59E-9D3A8D1440F0}">
      <dgm:prSet/>
      <dgm:spPr/>
      <dgm:t>
        <a:bodyPr/>
        <a:lstStyle/>
        <a:p>
          <a:endParaRPr lang="en-US"/>
        </a:p>
      </dgm:t>
    </dgm:pt>
    <dgm:pt modelId="{19E19C43-4812-449D-AFDC-46D23BCA659B}" type="pres">
      <dgm:prSet presAssocID="{F5BE0787-2CB0-4084-9E5F-0CD181207B2E}" presName="compositeShape" presStyleCnt="0">
        <dgm:presLayoutVars>
          <dgm:chMax val="7"/>
          <dgm:dir/>
          <dgm:resizeHandles val="exact"/>
        </dgm:presLayoutVars>
      </dgm:prSet>
      <dgm:spPr/>
    </dgm:pt>
    <dgm:pt modelId="{678E9BBF-2036-4DBB-A644-2C82CF148FD6}" type="pres">
      <dgm:prSet presAssocID="{F5BE0787-2CB0-4084-9E5F-0CD181207B2E}" presName="wedge1" presStyleLbl="node1" presStyleIdx="0" presStyleCnt="7" custScaleX="109931" custScaleY="102891" custLinFactNeighborX="-1867" custLinFactNeighborY="825"/>
      <dgm:spPr/>
    </dgm:pt>
    <dgm:pt modelId="{DE0217CD-EE0A-4EB0-8210-C2AE60794D30}" type="pres">
      <dgm:prSet presAssocID="{F5BE0787-2CB0-4084-9E5F-0CD181207B2E}" presName="dummy1a" presStyleCnt="0"/>
      <dgm:spPr/>
    </dgm:pt>
    <dgm:pt modelId="{19EF3443-2F68-42C2-98B5-FC922229C67B}" type="pres">
      <dgm:prSet presAssocID="{F5BE0787-2CB0-4084-9E5F-0CD181207B2E}" presName="dummy1b" presStyleCnt="0"/>
      <dgm:spPr/>
    </dgm:pt>
    <dgm:pt modelId="{88CBF993-1FD0-46F6-88F3-C2851C974563}" type="pres">
      <dgm:prSet presAssocID="{F5BE0787-2CB0-4084-9E5F-0CD181207B2E}" presName="wedge1Tx" presStyleLbl="node1" presStyleIdx="0" presStyleCnt="7">
        <dgm:presLayoutVars>
          <dgm:chMax val="0"/>
          <dgm:chPref val="0"/>
          <dgm:bulletEnabled val="1"/>
        </dgm:presLayoutVars>
      </dgm:prSet>
      <dgm:spPr/>
    </dgm:pt>
    <dgm:pt modelId="{AC31D668-CB51-4E5E-813E-042D01E199A4}" type="pres">
      <dgm:prSet presAssocID="{F5BE0787-2CB0-4084-9E5F-0CD181207B2E}" presName="wedge2" presStyleLbl="node1" presStyleIdx="1" presStyleCnt="7" custScaleX="108771" custScaleY="107749" custLinFactNeighborX="-3433" custLinFactNeighborY="-149"/>
      <dgm:spPr/>
    </dgm:pt>
    <dgm:pt modelId="{707227F6-3421-410C-9A54-315939CAA578}" type="pres">
      <dgm:prSet presAssocID="{F5BE0787-2CB0-4084-9E5F-0CD181207B2E}" presName="dummy2a" presStyleCnt="0"/>
      <dgm:spPr/>
    </dgm:pt>
    <dgm:pt modelId="{8EB7762E-C909-4E09-9FEA-D9EA1D1479A2}" type="pres">
      <dgm:prSet presAssocID="{F5BE0787-2CB0-4084-9E5F-0CD181207B2E}" presName="dummy2b" presStyleCnt="0"/>
      <dgm:spPr/>
    </dgm:pt>
    <dgm:pt modelId="{3E02DAEB-BA67-4644-830B-F9A179B1A217}" type="pres">
      <dgm:prSet presAssocID="{F5BE0787-2CB0-4084-9E5F-0CD181207B2E}" presName="wedge2Tx" presStyleLbl="node1" presStyleIdx="1" presStyleCnt="7">
        <dgm:presLayoutVars>
          <dgm:chMax val="0"/>
          <dgm:chPref val="0"/>
          <dgm:bulletEnabled val="1"/>
        </dgm:presLayoutVars>
      </dgm:prSet>
      <dgm:spPr/>
    </dgm:pt>
    <dgm:pt modelId="{7703E5F1-2EF8-40E9-9CAB-0980A10E6FF7}" type="pres">
      <dgm:prSet presAssocID="{F5BE0787-2CB0-4084-9E5F-0CD181207B2E}" presName="wedge3" presStyleLbl="node1" presStyleIdx="2" presStyleCnt="7" custScaleX="106254" custScaleY="107622" custLinFactNeighborX="-2232" custLinFactNeighborY="-1533"/>
      <dgm:spPr/>
    </dgm:pt>
    <dgm:pt modelId="{FA547088-CE47-4BC3-B6C8-70BEECEAD3AC}" type="pres">
      <dgm:prSet presAssocID="{F5BE0787-2CB0-4084-9E5F-0CD181207B2E}" presName="dummy3a" presStyleCnt="0"/>
      <dgm:spPr/>
    </dgm:pt>
    <dgm:pt modelId="{DE21114E-7376-4BBC-AC59-C32546DDF6C7}" type="pres">
      <dgm:prSet presAssocID="{F5BE0787-2CB0-4084-9E5F-0CD181207B2E}" presName="dummy3b" presStyleCnt="0"/>
      <dgm:spPr/>
    </dgm:pt>
    <dgm:pt modelId="{508E125E-A20F-4B34-98E8-CAB1DA2A188A}" type="pres">
      <dgm:prSet presAssocID="{F5BE0787-2CB0-4084-9E5F-0CD181207B2E}" presName="wedge3Tx" presStyleLbl="node1" presStyleIdx="2" presStyleCnt="7">
        <dgm:presLayoutVars>
          <dgm:chMax val="0"/>
          <dgm:chPref val="0"/>
          <dgm:bulletEnabled val="1"/>
        </dgm:presLayoutVars>
      </dgm:prSet>
      <dgm:spPr/>
    </dgm:pt>
    <dgm:pt modelId="{96D1E743-AE5D-4C5F-AB48-19CCA724C699}" type="pres">
      <dgm:prSet presAssocID="{F5BE0787-2CB0-4084-9E5F-0CD181207B2E}" presName="wedge4" presStyleLbl="node1" presStyleIdx="3" presStyleCnt="7" custScaleX="104574" custScaleY="103224"/>
      <dgm:spPr/>
    </dgm:pt>
    <dgm:pt modelId="{F30F8C19-38BD-4253-865C-907504C1F840}" type="pres">
      <dgm:prSet presAssocID="{F5BE0787-2CB0-4084-9E5F-0CD181207B2E}" presName="dummy4a" presStyleCnt="0"/>
      <dgm:spPr/>
    </dgm:pt>
    <dgm:pt modelId="{3C498A94-CA63-4BB3-8340-89EB615C6DCB}" type="pres">
      <dgm:prSet presAssocID="{F5BE0787-2CB0-4084-9E5F-0CD181207B2E}" presName="dummy4b" presStyleCnt="0"/>
      <dgm:spPr/>
    </dgm:pt>
    <dgm:pt modelId="{7C2A4652-8E54-430A-B3EB-376A20932829}" type="pres">
      <dgm:prSet presAssocID="{F5BE0787-2CB0-4084-9E5F-0CD181207B2E}" presName="wedge4Tx" presStyleLbl="node1" presStyleIdx="3" presStyleCnt="7">
        <dgm:presLayoutVars>
          <dgm:chMax val="0"/>
          <dgm:chPref val="0"/>
          <dgm:bulletEnabled val="1"/>
        </dgm:presLayoutVars>
      </dgm:prSet>
      <dgm:spPr/>
    </dgm:pt>
    <dgm:pt modelId="{722E3AA2-BB36-4CA5-A4E3-F5BAEABE2E1A}" type="pres">
      <dgm:prSet presAssocID="{F5BE0787-2CB0-4084-9E5F-0CD181207B2E}" presName="wedge5" presStyleLbl="node1" presStyleIdx="4" presStyleCnt="7" custScaleX="109031" custScaleY="111015" custLinFactNeighborX="3072" custLinFactNeighborY="-2624"/>
      <dgm:spPr/>
    </dgm:pt>
    <dgm:pt modelId="{9E94DEAF-05A8-4F93-8689-E18CBC020016}" type="pres">
      <dgm:prSet presAssocID="{F5BE0787-2CB0-4084-9E5F-0CD181207B2E}" presName="dummy5a" presStyleCnt="0"/>
      <dgm:spPr/>
    </dgm:pt>
    <dgm:pt modelId="{04879C14-7D10-46F1-9307-4F0BE546D1E7}" type="pres">
      <dgm:prSet presAssocID="{F5BE0787-2CB0-4084-9E5F-0CD181207B2E}" presName="dummy5b" presStyleCnt="0"/>
      <dgm:spPr/>
    </dgm:pt>
    <dgm:pt modelId="{AC751F95-C0A0-4CFB-8678-8802D1DE34B2}" type="pres">
      <dgm:prSet presAssocID="{F5BE0787-2CB0-4084-9E5F-0CD181207B2E}" presName="wedge5Tx" presStyleLbl="node1" presStyleIdx="4" presStyleCnt="7">
        <dgm:presLayoutVars>
          <dgm:chMax val="0"/>
          <dgm:chPref val="0"/>
          <dgm:bulletEnabled val="1"/>
        </dgm:presLayoutVars>
      </dgm:prSet>
      <dgm:spPr/>
    </dgm:pt>
    <dgm:pt modelId="{5145FB12-FE30-4377-8D1F-098CC7E1C65C}" type="pres">
      <dgm:prSet presAssocID="{F5BE0787-2CB0-4084-9E5F-0CD181207B2E}" presName="wedge6" presStyleLbl="node1" presStyleIdx="5" presStyleCnt="7" custScaleX="104999" custScaleY="108472" custLinFactNeighborX="1226" custLinFactNeighborY="-409"/>
      <dgm:spPr/>
    </dgm:pt>
    <dgm:pt modelId="{34310089-6228-4222-B41F-95C6F38BCD6E}" type="pres">
      <dgm:prSet presAssocID="{F5BE0787-2CB0-4084-9E5F-0CD181207B2E}" presName="dummy6a" presStyleCnt="0"/>
      <dgm:spPr/>
    </dgm:pt>
    <dgm:pt modelId="{17248011-8A94-453E-8331-E842E83FEE97}" type="pres">
      <dgm:prSet presAssocID="{F5BE0787-2CB0-4084-9E5F-0CD181207B2E}" presName="dummy6b" presStyleCnt="0"/>
      <dgm:spPr/>
    </dgm:pt>
    <dgm:pt modelId="{A3B299FE-605D-464B-B2C0-C322EAA21E31}" type="pres">
      <dgm:prSet presAssocID="{F5BE0787-2CB0-4084-9E5F-0CD181207B2E}" presName="wedge6Tx" presStyleLbl="node1" presStyleIdx="5" presStyleCnt="7">
        <dgm:presLayoutVars>
          <dgm:chMax val="0"/>
          <dgm:chPref val="0"/>
          <dgm:bulletEnabled val="1"/>
        </dgm:presLayoutVars>
      </dgm:prSet>
      <dgm:spPr/>
    </dgm:pt>
    <dgm:pt modelId="{6FDB524B-8930-4C1D-AC58-DE7594C9A017}" type="pres">
      <dgm:prSet presAssocID="{F5BE0787-2CB0-4084-9E5F-0CD181207B2E}" presName="wedge7" presStyleLbl="node1" presStyleIdx="6" presStyleCnt="7" custScaleX="105111" custScaleY="102330" custLinFactNeighborX="-447" custLinFactNeighborY="447"/>
      <dgm:spPr/>
    </dgm:pt>
    <dgm:pt modelId="{608C29E9-B9F2-4AFE-B086-F35AF86DF82D}" type="pres">
      <dgm:prSet presAssocID="{F5BE0787-2CB0-4084-9E5F-0CD181207B2E}" presName="dummy7a" presStyleCnt="0"/>
      <dgm:spPr/>
    </dgm:pt>
    <dgm:pt modelId="{D9D84596-C906-4192-90A4-30D0538B8068}" type="pres">
      <dgm:prSet presAssocID="{F5BE0787-2CB0-4084-9E5F-0CD181207B2E}" presName="dummy7b" presStyleCnt="0"/>
      <dgm:spPr/>
    </dgm:pt>
    <dgm:pt modelId="{449F3704-FC97-421D-8C57-F9725C29820B}" type="pres">
      <dgm:prSet presAssocID="{F5BE0787-2CB0-4084-9E5F-0CD181207B2E}" presName="wedge7Tx" presStyleLbl="node1" presStyleIdx="6" presStyleCnt="7">
        <dgm:presLayoutVars>
          <dgm:chMax val="0"/>
          <dgm:chPref val="0"/>
          <dgm:bulletEnabled val="1"/>
        </dgm:presLayoutVars>
      </dgm:prSet>
      <dgm:spPr/>
    </dgm:pt>
    <dgm:pt modelId="{82378E40-6535-4B82-84EF-A754D84171D8}" type="pres">
      <dgm:prSet presAssocID="{3E4BEC41-564B-4BA8-92CB-DEEB625CFD40}" presName="arrowWedge1" presStyleLbl="fgSibTrans2D1" presStyleIdx="0" presStyleCnt="7" custLinFactNeighborX="28467" custLinFactNeighborY="1167"/>
      <dgm:spPr>
        <a:noFill/>
      </dgm:spPr>
    </dgm:pt>
    <dgm:pt modelId="{A884524D-4C45-45E0-B713-C165304A31EC}" type="pres">
      <dgm:prSet presAssocID="{5376116A-B153-4FC6-81B1-3428895A42D4}" presName="arrowWedge2" presStyleLbl="fgSibTrans2D1" presStyleIdx="1" presStyleCnt="7" custScaleX="26423" custScaleY="1726" custLinFactNeighborX="41330" custLinFactNeighborY="48314"/>
      <dgm:spPr>
        <a:solidFill>
          <a:schemeClr val="bg1"/>
        </a:solidFill>
        <a:ln>
          <a:noFill/>
        </a:ln>
      </dgm:spPr>
    </dgm:pt>
    <dgm:pt modelId="{0916B19F-388E-45B0-82E0-B4B157921EE6}" type="pres">
      <dgm:prSet presAssocID="{F2260081-1675-4E93-93E0-A13555FDC966}" presName="arrowWedge3" presStyleLbl="fgSibTrans2D1" presStyleIdx="2" presStyleCnt="7" custLinFactNeighborX="10708" custLinFactNeighborY="10708"/>
      <dgm:spPr>
        <a:noFill/>
      </dgm:spPr>
    </dgm:pt>
    <dgm:pt modelId="{644B301A-7110-45F2-BFC8-4557D183EAD2}" type="pres">
      <dgm:prSet presAssocID="{9210FFC3-AD54-4D1C-AE4C-371125F85CF7}" presName="arrowWedge4" presStyleLbl="fgSibTrans2D1" presStyleIdx="3" presStyleCnt="7" custFlipVert="1" custFlipHor="0" custScaleX="11468" custScaleY="23399" custLinFactNeighborX="-91011" custLinFactNeighborY="11364"/>
      <dgm:spPr>
        <a:solidFill>
          <a:schemeClr val="bg1"/>
        </a:solidFill>
      </dgm:spPr>
    </dgm:pt>
    <dgm:pt modelId="{AC03FF02-8BB0-479C-A9E4-667DA5C83C42}" type="pres">
      <dgm:prSet presAssocID="{3B7D056C-BF22-4DC5-8844-95CBF1966E79}" presName="arrowWedge5" presStyleLbl="fgSibTrans2D1" presStyleIdx="4" presStyleCnt="7" custLinFactNeighborX="-20238" custLinFactNeighborY="2424"/>
      <dgm:spPr>
        <a:solidFill>
          <a:schemeClr val="bg1"/>
        </a:solidFill>
      </dgm:spPr>
    </dgm:pt>
    <dgm:pt modelId="{88420ADD-A7CE-4151-AC48-2A53F1FDBF45}" type="pres">
      <dgm:prSet presAssocID="{AF6AD2E2-861D-4810-A8D9-9720DFFC23D1}" presName="arrowWedge6" presStyleLbl="fgSibTrans2D1" presStyleIdx="5" presStyleCnt="7" custLinFactNeighborX="-40299" custLinFactNeighborY="26343"/>
      <dgm:spPr>
        <a:solidFill>
          <a:schemeClr val="bg1"/>
        </a:solidFill>
      </dgm:spPr>
    </dgm:pt>
    <dgm:pt modelId="{0C554BE3-D134-4F70-A297-E3BEC4A409A0}" type="pres">
      <dgm:prSet presAssocID="{91A1CAEB-1364-4B6B-A33D-3A38D206EBEC}" presName="arrowWedge7" presStyleLbl="fgSibTrans2D1" presStyleIdx="6" presStyleCnt="7" custLinFactNeighborX="-29871" custLinFactNeighborY="2792"/>
      <dgm:spPr>
        <a:noFill/>
      </dgm:spPr>
    </dgm:pt>
  </dgm:ptLst>
  <dgm:cxnLst>
    <dgm:cxn modelId="{D4D13701-6D62-49A7-9935-2CF25A04BC98}" type="presOf" srcId="{4C2744D8-6771-44D4-961A-AC3EE88C2571}" destId="{96D1E743-AE5D-4C5F-AB48-19CCA724C699}" srcOrd="0" destOrd="0" presId="urn:microsoft.com/office/officeart/2005/8/layout/cycle8"/>
    <dgm:cxn modelId="{21485102-3E31-4B43-A879-BC3E8D05E704}" type="presOf" srcId="{4C2744D8-6771-44D4-961A-AC3EE88C2571}" destId="{7C2A4652-8E54-430A-B3EB-376A20932829}" srcOrd="1" destOrd="0" presId="urn:microsoft.com/office/officeart/2005/8/layout/cycle8"/>
    <dgm:cxn modelId="{1EDC3206-F878-4E86-9D46-513582398E83}" type="presOf" srcId="{B9C92091-EEB2-4DEE-A45D-5273902D153C}" destId="{6FDB524B-8930-4C1D-AC58-DE7594C9A017}" srcOrd="0" destOrd="0" presId="urn:microsoft.com/office/officeart/2005/8/layout/cycle8"/>
    <dgm:cxn modelId="{78B84D16-B140-4873-9E08-BF72233A3607}" srcId="{F5BE0787-2CB0-4084-9E5F-0CD181207B2E}" destId="{42131BA6-9347-47EB-BDAF-32CCC3EA21C6}" srcOrd="2" destOrd="0" parTransId="{58DD2904-F0D4-440D-8899-78ECB8BDCDE1}" sibTransId="{F2260081-1675-4E93-93E0-A13555FDC966}"/>
    <dgm:cxn modelId="{08CD4832-8D01-4173-B344-6BEDD456497D}" srcId="{F5BE0787-2CB0-4084-9E5F-0CD181207B2E}" destId="{02012E8D-E619-4F27-8B50-BB744AA3A329}" srcOrd="5" destOrd="0" parTransId="{85DFB401-1A5A-4554-9AD2-173EF07406FD}" sibTransId="{AF6AD2E2-861D-4810-A8D9-9720DFFC23D1}"/>
    <dgm:cxn modelId="{05375A35-9ACE-4A21-89B8-F5D4E0372431}" srcId="{F5BE0787-2CB0-4084-9E5F-0CD181207B2E}" destId="{4C2744D8-6771-44D4-961A-AC3EE88C2571}" srcOrd="3" destOrd="0" parTransId="{0BC47F50-ACEE-441C-B868-CC9253D1947B}" sibTransId="{9210FFC3-AD54-4D1C-AE4C-371125F85CF7}"/>
    <dgm:cxn modelId="{26452B3C-8E71-4D2F-ADB0-429D3D9025A0}" type="presOf" srcId="{42131BA6-9347-47EB-BDAF-32CCC3EA21C6}" destId="{7703E5F1-2EF8-40E9-9CAB-0980A10E6FF7}" srcOrd="0" destOrd="0" presId="urn:microsoft.com/office/officeart/2005/8/layout/cycle8"/>
    <dgm:cxn modelId="{0D0C3B3E-2B66-4A40-87DB-D7FF8BB924C6}" type="presOf" srcId="{02012E8D-E619-4F27-8B50-BB744AA3A329}" destId="{A3B299FE-605D-464B-B2C0-C322EAA21E31}" srcOrd="1" destOrd="0" presId="urn:microsoft.com/office/officeart/2005/8/layout/cycle8"/>
    <dgm:cxn modelId="{B6FB5D67-7DB3-4B2C-A865-B6DCF18C9DAA}" type="presOf" srcId="{9035C0E5-BA4E-4C59-961C-AA05F50B2551}" destId="{AC31D668-CB51-4E5E-813E-042D01E199A4}" srcOrd="0" destOrd="0" presId="urn:microsoft.com/office/officeart/2005/8/layout/cycle8"/>
    <dgm:cxn modelId="{F9A54147-DC5B-4C60-8BB3-C2DC9586CEED}" type="presOf" srcId="{42131BA6-9347-47EB-BDAF-32CCC3EA21C6}" destId="{508E125E-A20F-4B34-98E8-CAB1DA2A188A}" srcOrd="1" destOrd="0" presId="urn:microsoft.com/office/officeart/2005/8/layout/cycle8"/>
    <dgm:cxn modelId="{C7ED8C6A-4BA2-4309-B895-8C2808AFD860}" type="presOf" srcId="{B9C92091-EEB2-4DEE-A45D-5273902D153C}" destId="{449F3704-FC97-421D-8C57-F9725C29820B}" srcOrd="1" destOrd="0" presId="urn:microsoft.com/office/officeart/2005/8/layout/cycle8"/>
    <dgm:cxn modelId="{930C2373-7D42-4742-B70C-25ED731BD492}" type="presOf" srcId="{BAB4053F-F0BB-47D3-B750-A452A4B1BC6B}" destId="{678E9BBF-2036-4DBB-A644-2C82CF148FD6}" srcOrd="0" destOrd="0" presId="urn:microsoft.com/office/officeart/2005/8/layout/cycle8"/>
    <dgm:cxn modelId="{09E80D79-79ED-4C76-B458-4810F5B12EA8}" type="presOf" srcId="{02012E8D-E619-4F27-8B50-BB744AA3A329}" destId="{5145FB12-FE30-4377-8D1F-098CC7E1C65C}" srcOrd="0" destOrd="0" presId="urn:microsoft.com/office/officeart/2005/8/layout/cycle8"/>
    <dgm:cxn modelId="{D7ECA37D-20B0-4C27-B59E-9D3A8D1440F0}" srcId="{F5BE0787-2CB0-4084-9E5F-0CD181207B2E}" destId="{B9C92091-EEB2-4DEE-A45D-5273902D153C}" srcOrd="6" destOrd="0" parTransId="{32892BD6-202E-45BD-A8EA-1482EA91497D}" sibTransId="{91A1CAEB-1364-4B6B-A33D-3A38D206EBEC}"/>
    <dgm:cxn modelId="{DA6DB58A-ADE8-4223-8809-9E2A18B45258}" type="presOf" srcId="{9035C0E5-BA4E-4C59-961C-AA05F50B2551}" destId="{3E02DAEB-BA67-4644-830B-F9A179B1A217}" srcOrd="1" destOrd="0" presId="urn:microsoft.com/office/officeart/2005/8/layout/cycle8"/>
    <dgm:cxn modelId="{4208039C-6AE5-4DE4-8162-668C601E26C4}" type="presOf" srcId="{9BA032DF-B154-4E8F-A0CF-4C5C2927EB10}" destId="{722E3AA2-BB36-4CA5-A4E3-F5BAEABE2E1A}" srcOrd="0" destOrd="0" presId="urn:microsoft.com/office/officeart/2005/8/layout/cycle8"/>
    <dgm:cxn modelId="{9D4754A5-187E-402B-ABD2-8EAB2FDD4FA8}" srcId="{F5BE0787-2CB0-4084-9E5F-0CD181207B2E}" destId="{9035C0E5-BA4E-4C59-961C-AA05F50B2551}" srcOrd="1" destOrd="0" parTransId="{C2BD41AB-29DE-4120-8132-6ABF31A99A76}" sibTransId="{5376116A-B153-4FC6-81B1-3428895A42D4}"/>
    <dgm:cxn modelId="{DBD255A7-BDD1-4366-B6AE-54D621A2C840}" type="presOf" srcId="{BAB4053F-F0BB-47D3-B750-A452A4B1BC6B}" destId="{88CBF993-1FD0-46F6-88F3-C2851C974563}" srcOrd="1" destOrd="0" presId="urn:microsoft.com/office/officeart/2005/8/layout/cycle8"/>
    <dgm:cxn modelId="{BF8296B1-B5BA-4946-9C05-0244175D1464}" srcId="{F5BE0787-2CB0-4084-9E5F-0CD181207B2E}" destId="{BAB4053F-F0BB-47D3-B750-A452A4B1BC6B}" srcOrd="0" destOrd="0" parTransId="{34FA30C6-3BD6-4927-9527-CF2524D7761C}" sibTransId="{3E4BEC41-564B-4BA8-92CB-DEEB625CFD40}"/>
    <dgm:cxn modelId="{F207AAC6-EB33-4AC9-A4E1-571B947B979C}" srcId="{F5BE0787-2CB0-4084-9E5F-0CD181207B2E}" destId="{9BA032DF-B154-4E8F-A0CF-4C5C2927EB10}" srcOrd="4" destOrd="0" parTransId="{59B7C988-4AA9-4477-8843-BD9B37AB0A61}" sibTransId="{3B7D056C-BF22-4DC5-8844-95CBF1966E79}"/>
    <dgm:cxn modelId="{B76898CE-0E52-4C09-8633-9CEAFBB3C99F}" type="presOf" srcId="{9BA032DF-B154-4E8F-A0CF-4C5C2927EB10}" destId="{AC751F95-C0A0-4CFB-8678-8802D1DE34B2}" srcOrd="1" destOrd="0" presId="urn:microsoft.com/office/officeart/2005/8/layout/cycle8"/>
    <dgm:cxn modelId="{777D75DE-FFF6-4866-8291-5B234A84D6FC}" type="presOf" srcId="{F5BE0787-2CB0-4084-9E5F-0CD181207B2E}" destId="{19E19C43-4812-449D-AFDC-46D23BCA659B}" srcOrd="0" destOrd="0" presId="urn:microsoft.com/office/officeart/2005/8/layout/cycle8"/>
    <dgm:cxn modelId="{D42F290B-D29D-435A-BBA2-490FAC254EF8}" type="presParOf" srcId="{19E19C43-4812-449D-AFDC-46D23BCA659B}" destId="{678E9BBF-2036-4DBB-A644-2C82CF148FD6}" srcOrd="0" destOrd="0" presId="urn:microsoft.com/office/officeart/2005/8/layout/cycle8"/>
    <dgm:cxn modelId="{A47B3AE9-E95E-466A-97A8-53EA25C71E98}" type="presParOf" srcId="{19E19C43-4812-449D-AFDC-46D23BCA659B}" destId="{DE0217CD-EE0A-4EB0-8210-C2AE60794D30}" srcOrd="1" destOrd="0" presId="urn:microsoft.com/office/officeart/2005/8/layout/cycle8"/>
    <dgm:cxn modelId="{D613F28D-6BBA-49F9-8C15-6365F2C8D635}" type="presParOf" srcId="{19E19C43-4812-449D-AFDC-46D23BCA659B}" destId="{19EF3443-2F68-42C2-98B5-FC922229C67B}" srcOrd="2" destOrd="0" presId="urn:microsoft.com/office/officeart/2005/8/layout/cycle8"/>
    <dgm:cxn modelId="{D0D1707F-6A6C-4540-99C2-87C77E5DAC8D}" type="presParOf" srcId="{19E19C43-4812-449D-AFDC-46D23BCA659B}" destId="{88CBF993-1FD0-46F6-88F3-C2851C974563}" srcOrd="3" destOrd="0" presId="urn:microsoft.com/office/officeart/2005/8/layout/cycle8"/>
    <dgm:cxn modelId="{66D96473-2AA7-477D-812E-01D12E71A317}" type="presParOf" srcId="{19E19C43-4812-449D-AFDC-46D23BCA659B}" destId="{AC31D668-CB51-4E5E-813E-042D01E199A4}" srcOrd="4" destOrd="0" presId="urn:microsoft.com/office/officeart/2005/8/layout/cycle8"/>
    <dgm:cxn modelId="{051261C6-6A5A-49F1-A77F-D245D01A0494}" type="presParOf" srcId="{19E19C43-4812-449D-AFDC-46D23BCA659B}" destId="{707227F6-3421-410C-9A54-315939CAA578}" srcOrd="5" destOrd="0" presId="urn:microsoft.com/office/officeart/2005/8/layout/cycle8"/>
    <dgm:cxn modelId="{2ADF9055-04E2-411E-9273-C02CAF093015}" type="presParOf" srcId="{19E19C43-4812-449D-AFDC-46D23BCA659B}" destId="{8EB7762E-C909-4E09-9FEA-D9EA1D1479A2}" srcOrd="6" destOrd="0" presId="urn:microsoft.com/office/officeart/2005/8/layout/cycle8"/>
    <dgm:cxn modelId="{2D742E6A-5C7D-4F0D-8961-796A5B928564}" type="presParOf" srcId="{19E19C43-4812-449D-AFDC-46D23BCA659B}" destId="{3E02DAEB-BA67-4644-830B-F9A179B1A217}" srcOrd="7" destOrd="0" presId="urn:microsoft.com/office/officeart/2005/8/layout/cycle8"/>
    <dgm:cxn modelId="{41C9E9E0-5B83-4286-A929-29A9DF1530BF}" type="presParOf" srcId="{19E19C43-4812-449D-AFDC-46D23BCA659B}" destId="{7703E5F1-2EF8-40E9-9CAB-0980A10E6FF7}" srcOrd="8" destOrd="0" presId="urn:microsoft.com/office/officeart/2005/8/layout/cycle8"/>
    <dgm:cxn modelId="{B5B5F094-ED58-4A7F-8FFB-6A59C4469DE2}" type="presParOf" srcId="{19E19C43-4812-449D-AFDC-46D23BCA659B}" destId="{FA547088-CE47-4BC3-B6C8-70BEECEAD3AC}" srcOrd="9" destOrd="0" presId="urn:microsoft.com/office/officeart/2005/8/layout/cycle8"/>
    <dgm:cxn modelId="{96803731-F687-4509-AB61-B0D66E8E3027}" type="presParOf" srcId="{19E19C43-4812-449D-AFDC-46D23BCA659B}" destId="{DE21114E-7376-4BBC-AC59-C32546DDF6C7}" srcOrd="10" destOrd="0" presId="urn:microsoft.com/office/officeart/2005/8/layout/cycle8"/>
    <dgm:cxn modelId="{A7B03476-851C-4A3A-83B7-1437043FB591}" type="presParOf" srcId="{19E19C43-4812-449D-AFDC-46D23BCA659B}" destId="{508E125E-A20F-4B34-98E8-CAB1DA2A188A}" srcOrd="11" destOrd="0" presId="urn:microsoft.com/office/officeart/2005/8/layout/cycle8"/>
    <dgm:cxn modelId="{533CC5A1-5CE1-4222-B055-DC2E778712C7}" type="presParOf" srcId="{19E19C43-4812-449D-AFDC-46D23BCA659B}" destId="{96D1E743-AE5D-4C5F-AB48-19CCA724C699}" srcOrd="12" destOrd="0" presId="urn:microsoft.com/office/officeart/2005/8/layout/cycle8"/>
    <dgm:cxn modelId="{74F297D7-800C-44AF-A71E-DE84862145D3}" type="presParOf" srcId="{19E19C43-4812-449D-AFDC-46D23BCA659B}" destId="{F30F8C19-38BD-4253-865C-907504C1F840}" srcOrd="13" destOrd="0" presId="urn:microsoft.com/office/officeart/2005/8/layout/cycle8"/>
    <dgm:cxn modelId="{271932D5-DC4B-41DA-9E44-DFCA7A61773E}" type="presParOf" srcId="{19E19C43-4812-449D-AFDC-46D23BCA659B}" destId="{3C498A94-CA63-4BB3-8340-89EB615C6DCB}" srcOrd="14" destOrd="0" presId="urn:microsoft.com/office/officeart/2005/8/layout/cycle8"/>
    <dgm:cxn modelId="{843CDAEC-85DC-410F-8E84-A8C49D68BB26}" type="presParOf" srcId="{19E19C43-4812-449D-AFDC-46D23BCA659B}" destId="{7C2A4652-8E54-430A-B3EB-376A20932829}" srcOrd="15" destOrd="0" presId="urn:microsoft.com/office/officeart/2005/8/layout/cycle8"/>
    <dgm:cxn modelId="{C22E03EC-9168-4555-8817-70E610012B42}" type="presParOf" srcId="{19E19C43-4812-449D-AFDC-46D23BCA659B}" destId="{722E3AA2-BB36-4CA5-A4E3-F5BAEABE2E1A}" srcOrd="16" destOrd="0" presId="urn:microsoft.com/office/officeart/2005/8/layout/cycle8"/>
    <dgm:cxn modelId="{A42C8033-C323-41A9-98E0-D9B1E95671C5}" type="presParOf" srcId="{19E19C43-4812-449D-AFDC-46D23BCA659B}" destId="{9E94DEAF-05A8-4F93-8689-E18CBC020016}" srcOrd="17" destOrd="0" presId="urn:microsoft.com/office/officeart/2005/8/layout/cycle8"/>
    <dgm:cxn modelId="{C2056315-5DCD-4F29-A9DA-64EE04B878E0}" type="presParOf" srcId="{19E19C43-4812-449D-AFDC-46D23BCA659B}" destId="{04879C14-7D10-46F1-9307-4F0BE546D1E7}" srcOrd="18" destOrd="0" presId="urn:microsoft.com/office/officeart/2005/8/layout/cycle8"/>
    <dgm:cxn modelId="{7E387692-6D24-421F-8CDC-3780FABA1992}" type="presParOf" srcId="{19E19C43-4812-449D-AFDC-46D23BCA659B}" destId="{AC751F95-C0A0-4CFB-8678-8802D1DE34B2}" srcOrd="19" destOrd="0" presId="urn:microsoft.com/office/officeart/2005/8/layout/cycle8"/>
    <dgm:cxn modelId="{6CCD5393-E873-4301-8C0A-30E8EB527444}" type="presParOf" srcId="{19E19C43-4812-449D-AFDC-46D23BCA659B}" destId="{5145FB12-FE30-4377-8D1F-098CC7E1C65C}" srcOrd="20" destOrd="0" presId="urn:microsoft.com/office/officeart/2005/8/layout/cycle8"/>
    <dgm:cxn modelId="{8C06434E-D0D6-4765-9FCC-C7BEBD0D4434}" type="presParOf" srcId="{19E19C43-4812-449D-AFDC-46D23BCA659B}" destId="{34310089-6228-4222-B41F-95C6F38BCD6E}" srcOrd="21" destOrd="0" presId="urn:microsoft.com/office/officeart/2005/8/layout/cycle8"/>
    <dgm:cxn modelId="{50291605-92D2-4EE1-8CED-721A212A0483}" type="presParOf" srcId="{19E19C43-4812-449D-AFDC-46D23BCA659B}" destId="{17248011-8A94-453E-8331-E842E83FEE97}" srcOrd="22" destOrd="0" presId="urn:microsoft.com/office/officeart/2005/8/layout/cycle8"/>
    <dgm:cxn modelId="{F18603E4-52DE-4FF3-BB10-C72E36693C0F}" type="presParOf" srcId="{19E19C43-4812-449D-AFDC-46D23BCA659B}" destId="{A3B299FE-605D-464B-B2C0-C322EAA21E31}" srcOrd="23" destOrd="0" presId="urn:microsoft.com/office/officeart/2005/8/layout/cycle8"/>
    <dgm:cxn modelId="{D71D86BD-3DFE-497C-8389-3B16D720BEC4}" type="presParOf" srcId="{19E19C43-4812-449D-AFDC-46D23BCA659B}" destId="{6FDB524B-8930-4C1D-AC58-DE7594C9A017}" srcOrd="24" destOrd="0" presId="urn:microsoft.com/office/officeart/2005/8/layout/cycle8"/>
    <dgm:cxn modelId="{572D8E33-5545-4A34-A938-91230470E2ED}" type="presParOf" srcId="{19E19C43-4812-449D-AFDC-46D23BCA659B}" destId="{608C29E9-B9F2-4AFE-B086-F35AF86DF82D}" srcOrd="25" destOrd="0" presId="urn:microsoft.com/office/officeart/2005/8/layout/cycle8"/>
    <dgm:cxn modelId="{02FBD86F-9793-4EBB-888D-8A071EEF2953}" type="presParOf" srcId="{19E19C43-4812-449D-AFDC-46D23BCA659B}" destId="{D9D84596-C906-4192-90A4-30D0538B8068}" srcOrd="26" destOrd="0" presId="urn:microsoft.com/office/officeart/2005/8/layout/cycle8"/>
    <dgm:cxn modelId="{D9264F39-6018-483F-938C-5EBDC9446550}" type="presParOf" srcId="{19E19C43-4812-449D-AFDC-46D23BCA659B}" destId="{449F3704-FC97-421D-8C57-F9725C29820B}" srcOrd="27" destOrd="0" presId="urn:microsoft.com/office/officeart/2005/8/layout/cycle8"/>
    <dgm:cxn modelId="{B45DE99C-B1BA-44D2-AE33-39A1E4C923A2}" type="presParOf" srcId="{19E19C43-4812-449D-AFDC-46D23BCA659B}" destId="{82378E40-6535-4B82-84EF-A754D84171D8}" srcOrd="28" destOrd="0" presId="urn:microsoft.com/office/officeart/2005/8/layout/cycle8"/>
    <dgm:cxn modelId="{34857BAC-57FF-4FB6-A34C-05A1DBB3DA54}" type="presParOf" srcId="{19E19C43-4812-449D-AFDC-46D23BCA659B}" destId="{A884524D-4C45-45E0-B713-C165304A31EC}" srcOrd="29" destOrd="0" presId="urn:microsoft.com/office/officeart/2005/8/layout/cycle8"/>
    <dgm:cxn modelId="{07A3C939-0464-42C0-BE62-7200D62FDAA5}" type="presParOf" srcId="{19E19C43-4812-449D-AFDC-46D23BCA659B}" destId="{0916B19F-388E-45B0-82E0-B4B157921EE6}" srcOrd="30" destOrd="0" presId="urn:microsoft.com/office/officeart/2005/8/layout/cycle8"/>
    <dgm:cxn modelId="{E59867DA-5559-4F24-8210-ED19D695B822}" type="presParOf" srcId="{19E19C43-4812-449D-AFDC-46D23BCA659B}" destId="{644B301A-7110-45F2-BFC8-4557D183EAD2}" srcOrd="31" destOrd="0" presId="urn:microsoft.com/office/officeart/2005/8/layout/cycle8"/>
    <dgm:cxn modelId="{DAC0585D-007B-476A-AB5A-9F75CB391629}" type="presParOf" srcId="{19E19C43-4812-449D-AFDC-46D23BCA659B}" destId="{AC03FF02-8BB0-479C-A9E4-667DA5C83C42}" srcOrd="32" destOrd="0" presId="urn:microsoft.com/office/officeart/2005/8/layout/cycle8"/>
    <dgm:cxn modelId="{95F99F64-D731-46B5-96FB-C29AF2A67723}" type="presParOf" srcId="{19E19C43-4812-449D-AFDC-46D23BCA659B}" destId="{88420ADD-A7CE-4151-AC48-2A53F1FDBF45}" srcOrd="33" destOrd="0" presId="urn:microsoft.com/office/officeart/2005/8/layout/cycle8"/>
    <dgm:cxn modelId="{7B907CEA-CD98-47FB-9CDB-E8A378E89558}" type="presParOf" srcId="{19E19C43-4812-449D-AFDC-46D23BCA659B}" destId="{0C554BE3-D134-4F70-A297-E3BEC4A409A0}" srcOrd="3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41FE5-AD21-4074-9C47-356EC19E8B4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0659645-1AD0-4090-8217-70016557DF94}">
      <dgm:prSet/>
      <dgm:spPr/>
      <dgm:t>
        <a:bodyPr/>
        <a:lstStyle/>
        <a:p>
          <a:r>
            <a:rPr lang="en-US" dirty="0"/>
            <a:t>Disaster Preparedness and Response</a:t>
          </a:r>
          <a:r>
            <a:rPr lang="en-US" b="0" dirty="0"/>
            <a:t>: Knowledge of disaster management principles, understanding the phases of disaster response</a:t>
          </a:r>
          <a:endParaRPr lang="en-US" dirty="0"/>
        </a:p>
      </dgm:t>
    </dgm:pt>
    <dgm:pt modelId="{D9177FB5-713B-4DC3-9521-9CEC8E2C8D41}" type="parTrans" cxnId="{9C0A53A5-EA51-4F79-9321-63B7F4043EA3}">
      <dgm:prSet/>
      <dgm:spPr/>
      <dgm:t>
        <a:bodyPr/>
        <a:lstStyle/>
        <a:p>
          <a:endParaRPr lang="en-US"/>
        </a:p>
      </dgm:t>
    </dgm:pt>
    <dgm:pt modelId="{FDF23686-5C8A-48E4-B8D8-BF57CB907A7A}" type="sibTrans" cxnId="{9C0A53A5-EA51-4F79-9321-63B7F4043EA3}">
      <dgm:prSet/>
      <dgm:spPr/>
      <dgm:t>
        <a:bodyPr/>
        <a:lstStyle/>
        <a:p>
          <a:endParaRPr lang="en-US"/>
        </a:p>
      </dgm:t>
    </dgm:pt>
    <dgm:pt modelId="{1B725768-7667-4712-860F-A49914E29B62}">
      <dgm:prSet/>
      <dgm:spPr/>
      <dgm:t>
        <a:bodyPr/>
        <a:lstStyle/>
        <a:p>
          <a:r>
            <a:rPr lang="en-US" dirty="0"/>
            <a:t>Public Health Knowledge: </a:t>
          </a:r>
          <a:r>
            <a:rPr lang="en-US" b="0" dirty="0"/>
            <a:t>Strong understanding of public health principles, population health,  epidemiology, communicable disease control, environmental health, and health promotion.</a:t>
          </a:r>
          <a:endParaRPr lang="en-US" dirty="0"/>
        </a:p>
      </dgm:t>
    </dgm:pt>
    <dgm:pt modelId="{209B0FC1-086A-4CB0-9B97-E7C0BE6BA863}" type="parTrans" cxnId="{D325BE33-7A26-46B6-9E28-0C73080D8346}">
      <dgm:prSet/>
      <dgm:spPr/>
      <dgm:t>
        <a:bodyPr/>
        <a:lstStyle/>
        <a:p>
          <a:endParaRPr lang="en-US"/>
        </a:p>
      </dgm:t>
    </dgm:pt>
    <dgm:pt modelId="{E0FA1C86-69A5-4A73-98FD-7835AB12E7FC}" type="sibTrans" cxnId="{D325BE33-7A26-46B6-9E28-0C73080D8346}">
      <dgm:prSet/>
      <dgm:spPr/>
      <dgm:t>
        <a:bodyPr/>
        <a:lstStyle/>
        <a:p>
          <a:endParaRPr lang="en-US"/>
        </a:p>
      </dgm:t>
    </dgm:pt>
    <dgm:pt modelId="{CE72EA68-A5BB-48D4-A303-B388295253E1}">
      <dgm:prSet/>
      <dgm:spPr/>
      <dgm:t>
        <a:bodyPr/>
        <a:lstStyle/>
        <a:p>
          <a:r>
            <a:rPr lang="en-US"/>
            <a:t>Emergency Medical Care: </a:t>
          </a:r>
          <a:r>
            <a:rPr lang="en-US" b="0"/>
            <a:t>Proficiency in providing basic medical care and first aid in emergency situations, such as wound care, CPR, and administering necessary medications.</a:t>
          </a:r>
          <a:endParaRPr lang="en-US"/>
        </a:p>
      </dgm:t>
    </dgm:pt>
    <dgm:pt modelId="{2D7779E3-CD8E-438A-B7C4-5BA71F1E3521}" type="parTrans" cxnId="{C6B85A54-8129-4B7F-83AF-A38FCAB7D5B0}">
      <dgm:prSet/>
      <dgm:spPr/>
      <dgm:t>
        <a:bodyPr/>
        <a:lstStyle/>
        <a:p>
          <a:endParaRPr lang="en-US"/>
        </a:p>
      </dgm:t>
    </dgm:pt>
    <dgm:pt modelId="{5667BD27-78D0-4F49-B8B0-B836F0A7D30F}" type="sibTrans" cxnId="{C6B85A54-8129-4B7F-83AF-A38FCAB7D5B0}">
      <dgm:prSet/>
      <dgm:spPr/>
      <dgm:t>
        <a:bodyPr/>
        <a:lstStyle/>
        <a:p>
          <a:endParaRPr lang="en-US"/>
        </a:p>
      </dgm:t>
    </dgm:pt>
    <dgm:pt modelId="{A5D4CE99-FF03-4EBA-978F-6C1C6A9AD32E}">
      <dgm:prSet/>
      <dgm:spPr/>
      <dgm:t>
        <a:bodyPr/>
        <a:lstStyle/>
        <a:p>
          <a:r>
            <a:rPr lang="en-US" dirty="0"/>
            <a:t>Assessment and Triage: </a:t>
          </a:r>
          <a:r>
            <a:rPr lang="en-US" b="0" dirty="0"/>
            <a:t>Ability to quickly assess the health needs of individuals in the shelter, prioritize care based on the severity of their conditions</a:t>
          </a:r>
          <a:endParaRPr lang="en-US" dirty="0"/>
        </a:p>
      </dgm:t>
    </dgm:pt>
    <dgm:pt modelId="{6532FF3C-CFB0-4F98-8470-FFCB430F75E1}" type="parTrans" cxnId="{F992AD6D-0205-4F91-AF28-47A718A3E29E}">
      <dgm:prSet/>
      <dgm:spPr/>
      <dgm:t>
        <a:bodyPr/>
        <a:lstStyle/>
        <a:p>
          <a:endParaRPr lang="en-US"/>
        </a:p>
      </dgm:t>
    </dgm:pt>
    <dgm:pt modelId="{6943C1F5-9542-4A71-B3DA-33CA853919E7}" type="sibTrans" cxnId="{F992AD6D-0205-4F91-AF28-47A718A3E29E}">
      <dgm:prSet/>
      <dgm:spPr/>
      <dgm:t>
        <a:bodyPr/>
        <a:lstStyle/>
        <a:p>
          <a:endParaRPr lang="en-US"/>
        </a:p>
      </dgm:t>
    </dgm:pt>
    <dgm:pt modelId="{C697DE74-F3CA-41E6-A271-DBE68F107B7C}" type="pres">
      <dgm:prSet presAssocID="{1F341FE5-AD21-4074-9C47-356EC19E8B4F}" presName="root" presStyleCnt="0">
        <dgm:presLayoutVars>
          <dgm:dir/>
          <dgm:resizeHandles val="exact"/>
        </dgm:presLayoutVars>
      </dgm:prSet>
      <dgm:spPr/>
    </dgm:pt>
    <dgm:pt modelId="{7BFEA6A8-CCE2-4F50-8287-7071CC61115C}" type="pres">
      <dgm:prSet presAssocID="{F0659645-1AD0-4090-8217-70016557DF94}" presName="compNode" presStyleCnt="0"/>
      <dgm:spPr/>
    </dgm:pt>
    <dgm:pt modelId="{72658CCB-DA84-4BB5-9791-06DE3212FBA2}" type="pres">
      <dgm:prSet presAssocID="{F0659645-1AD0-4090-8217-70016557DF94}" presName="bgRect" presStyleLbl="bgShp" presStyleIdx="0" presStyleCnt="4"/>
      <dgm:spPr/>
    </dgm:pt>
    <dgm:pt modelId="{F115168F-377D-4A89-8887-6182C6791F5E}" type="pres">
      <dgm:prSet presAssocID="{F0659645-1AD0-4090-8217-70016557DF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ning"/>
        </a:ext>
      </dgm:extLst>
    </dgm:pt>
    <dgm:pt modelId="{74CF46C0-1271-4FF8-B9A3-B25BD13207B6}" type="pres">
      <dgm:prSet presAssocID="{F0659645-1AD0-4090-8217-70016557DF94}" presName="spaceRect" presStyleCnt="0"/>
      <dgm:spPr/>
    </dgm:pt>
    <dgm:pt modelId="{750DF7A2-D30B-45F5-AA11-0CFDDC89EA86}" type="pres">
      <dgm:prSet presAssocID="{F0659645-1AD0-4090-8217-70016557DF94}" presName="parTx" presStyleLbl="revTx" presStyleIdx="0" presStyleCnt="4">
        <dgm:presLayoutVars>
          <dgm:chMax val="0"/>
          <dgm:chPref val="0"/>
        </dgm:presLayoutVars>
      </dgm:prSet>
      <dgm:spPr/>
    </dgm:pt>
    <dgm:pt modelId="{41B183EE-B6BB-47B9-B88D-0C59FF4EECF5}" type="pres">
      <dgm:prSet presAssocID="{FDF23686-5C8A-48E4-B8D8-BF57CB907A7A}" presName="sibTrans" presStyleCnt="0"/>
      <dgm:spPr/>
    </dgm:pt>
    <dgm:pt modelId="{582D384A-D63B-4971-B6DA-DEBC21EE548C}" type="pres">
      <dgm:prSet presAssocID="{1B725768-7667-4712-860F-A49914E29B62}" presName="compNode" presStyleCnt="0"/>
      <dgm:spPr/>
    </dgm:pt>
    <dgm:pt modelId="{D8C88994-12EB-42E7-BB65-8350E61C9224}" type="pres">
      <dgm:prSet presAssocID="{1B725768-7667-4712-860F-A49914E29B62}" presName="bgRect" presStyleLbl="bgShp" presStyleIdx="1" presStyleCnt="4"/>
      <dgm:spPr/>
    </dgm:pt>
    <dgm:pt modelId="{7C4C1ADC-379A-4A02-9439-7964858FD913}" type="pres">
      <dgm:prSet presAssocID="{1B725768-7667-4712-860F-A49914E29B6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E4CA14F8-9363-4646-A8B8-CD28B6DDC795}" type="pres">
      <dgm:prSet presAssocID="{1B725768-7667-4712-860F-A49914E29B62}" presName="spaceRect" presStyleCnt="0"/>
      <dgm:spPr/>
    </dgm:pt>
    <dgm:pt modelId="{5DC553E1-4D3D-4A03-9E60-3931521390A3}" type="pres">
      <dgm:prSet presAssocID="{1B725768-7667-4712-860F-A49914E29B62}" presName="parTx" presStyleLbl="revTx" presStyleIdx="1" presStyleCnt="4">
        <dgm:presLayoutVars>
          <dgm:chMax val="0"/>
          <dgm:chPref val="0"/>
        </dgm:presLayoutVars>
      </dgm:prSet>
      <dgm:spPr/>
    </dgm:pt>
    <dgm:pt modelId="{E975FDB9-2C88-44B9-AAB8-D1D6EC7F583F}" type="pres">
      <dgm:prSet presAssocID="{E0FA1C86-69A5-4A73-98FD-7835AB12E7FC}" presName="sibTrans" presStyleCnt="0"/>
      <dgm:spPr/>
    </dgm:pt>
    <dgm:pt modelId="{229B4397-DF80-4175-ACD7-C45B46707386}" type="pres">
      <dgm:prSet presAssocID="{CE72EA68-A5BB-48D4-A303-B388295253E1}" presName="compNode" presStyleCnt="0"/>
      <dgm:spPr/>
    </dgm:pt>
    <dgm:pt modelId="{C66DBCD1-760B-45D4-B35D-6C993366595A}" type="pres">
      <dgm:prSet presAssocID="{CE72EA68-A5BB-48D4-A303-B388295253E1}" presName="bgRect" presStyleLbl="bgShp" presStyleIdx="2" presStyleCnt="4"/>
      <dgm:spPr/>
    </dgm:pt>
    <dgm:pt modelId="{6C1B15EB-8CE0-4123-95E2-3EE2D654FC50}" type="pres">
      <dgm:prSet presAssocID="{CE72EA68-A5BB-48D4-A303-B388295253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st Aid Kit"/>
        </a:ext>
      </dgm:extLst>
    </dgm:pt>
    <dgm:pt modelId="{8CC5361C-53B9-455E-BED6-093DF32834A3}" type="pres">
      <dgm:prSet presAssocID="{CE72EA68-A5BB-48D4-A303-B388295253E1}" presName="spaceRect" presStyleCnt="0"/>
      <dgm:spPr/>
    </dgm:pt>
    <dgm:pt modelId="{4E02C1FE-AA6F-4F70-B684-0A24278547B7}" type="pres">
      <dgm:prSet presAssocID="{CE72EA68-A5BB-48D4-A303-B388295253E1}" presName="parTx" presStyleLbl="revTx" presStyleIdx="2" presStyleCnt="4">
        <dgm:presLayoutVars>
          <dgm:chMax val="0"/>
          <dgm:chPref val="0"/>
        </dgm:presLayoutVars>
      </dgm:prSet>
      <dgm:spPr/>
    </dgm:pt>
    <dgm:pt modelId="{C42CF5E8-09CA-4DBC-94EB-3056843F07C4}" type="pres">
      <dgm:prSet presAssocID="{5667BD27-78D0-4F49-B8B0-B836F0A7D30F}" presName="sibTrans" presStyleCnt="0"/>
      <dgm:spPr/>
    </dgm:pt>
    <dgm:pt modelId="{AAD03554-4B7B-472C-8C7E-A0E673CA9987}" type="pres">
      <dgm:prSet presAssocID="{A5D4CE99-FF03-4EBA-978F-6C1C6A9AD32E}" presName="compNode" presStyleCnt="0"/>
      <dgm:spPr/>
    </dgm:pt>
    <dgm:pt modelId="{16600C61-553A-4F0F-8952-C349CCE63FEB}" type="pres">
      <dgm:prSet presAssocID="{A5D4CE99-FF03-4EBA-978F-6C1C6A9AD32E}" presName="bgRect" presStyleLbl="bgShp" presStyleIdx="3" presStyleCnt="4"/>
      <dgm:spPr/>
    </dgm:pt>
    <dgm:pt modelId="{B998A540-A0E7-4733-B837-B658CB548479}" type="pres">
      <dgm:prSet presAssocID="{A5D4CE99-FF03-4EBA-978F-6C1C6A9AD3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bulance"/>
        </a:ext>
      </dgm:extLst>
    </dgm:pt>
    <dgm:pt modelId="{9F37A735-4C19-4BB4-8B71-C9814A6199F8}" type="pres">
      <dgm:prSet presAssocID="{A5D4CE99-FF03-4EBA-978F-6C1C6A9AD32E}" presName="spaceRect" presStyleCnt="0"/>
      <dgm:spPr/>
    </dgm:pt>
    <dgm:pt modelId="{7778948A-6AC6-4CBA-AA8A-E04772374C3E}" type="pres">
      <dgm:prSet presAssocID="{A5D4CE99-FF03-4EBA-978F-6C1C6A9AD32E}" presName="parTx" presStyleLbl="revTx" presStyleIdx="3" presStyleCnt="4">
        <dgm:presLayoutVars>
          <dgm:chMax val="0"/>
          <dgm:chPref val="0"/>
        </dgm:presLayoutVars>
      </dgm:prSet>
      <dgm:spPr/>
    </dgm:pt>
  </dgm:ptLst>
  <dgm:cxnLst>
    <dgm:cxn modelId="{CD345800-7DA1-4BE9-8658-37B09C5CD478}" type="presOf" srcId="{F0659645-1AD0-4090-8217-70016557DF94}" destId="{750DF7A2-D30B-45F5-AA11-0CFDDC89EA86}" srcOrd="0" destOrd="0" presId="urn:microsoft.com/office/officeart/2018/2/layout/IconVerticalSolidList"/>
    <dgm:cxn modelId="{D325BE33-7A26-46B6-9E28-0C73080D8346}" srcId="{1F341FE5-AD21-4074-9C47-356EC19E8B4F}" destId="{1B725768-7667-4712-860F-A49914E29B62}" srcOrd="1" destOrd="0" parTransId="{209B0FC1-086A-4CB0-9B97-E7C0BE6BA863}" sibTransId="{E0FA1C86-69A5-4A73-98FD-7835AB12E7FC}"/>
    <dgm:cxn modelId="{031FF44C-FE04-44F7-B2D3-87152187A816}" type="presOf" srcId="{A5D4CE99-FF03-4EBA-978F-6C1C6A9AD32E}" destId="{7778948A-6AC6-4CBA-AA8A-E04772374C3E}" srcOrd="0" destOrd="0" presId="urn:microsoft.com/office/officeart/2018/2/layout/IconVerticalSolidList"/>
    <dgm:cxn modelId="{9978304D-B635-4B3C-94D2-67BFFB3A1E52}" type="presOf" srcId="{1F341FE5-AD21-4074-9C47-356EC19E8B4F}" destId="{C697DE74-F3CA-41E6-A271-DBE68F107B7C}" srcOrd="0" destOrd="0" presId="urn:microsoft.com/office/officeart/2018/2/layout/IconVerticalSolidList"/>
    <dgm:cxn modelId="{F992AD6D-0205-4F91-AF28-47A718A3E29E}" srcId="{1F341FE5-AD21-4074-9C47-356EC19E8B4F}" destId="{A5D4CE99-FF03-4EBA-978F-6C1C6A9AD32E}" srcOrd="3" destOrd="0" parTransId="{6532FF3C-CFB0-4F98-8470-FFCB430F75E1}" sibTransId="{6943C1F5-9542-4A71-B3DA-33CA853919E7}"/>
    <dgm:cxn modelId="{C6B85A54-8129-4B7F-83AF-A38FCAB7D5B0}" srcId="{1F341FE5-AD21-4074-9C47-356EC19E8B4F}" destId="{CE72EA68-A5BB-48D4-A303-B388295253E1}" srcOrd="2" destOrd="0" parTransId="{2D7779E3-CD8E-438A-B7C4-5BA71F1E3521}" sibTransId="{5667BD27-78D0-4F49-B8B0-B836F0A7D30F}"/>
    <dgm:cxn modelId="{9C0A53A5-EA51-4F79-9321-63B7F4043EA3}" srcId="{1F341FE5-AD21-4074-9C47-356EC19E8B4F}" destId="{F0659645-1AD0-4090-8217-70016557DF94}" srcOrd="0" destOrd="0" parTransId="{D9177FB5-713B-4DC3-9521-9CEC8E2C8D41}" sibTransId="{FDF23686-5C8A-48E4-B8D8-BF57CB907A7A}"/>
    <dgm:cxn modelId="{BF46F2AA-B3BA-4A56-8C24-7040F2A8FBEA}" type="presOf" srcId="{CE72EA68-A5BB-48D4-A303-B388295253E1}" destId="{4E02C1FE-AA6F-4F70-B684-0A24278547B7}" srcOrd="0" destOrd="0" presId="urn:microsoft.com/office/officeart/2018/2/layout/IconVerticalSolidList"/>
    <dgm:cxn modelId="{B99C76F0-BB90-4262-A370-09083599D76D}" type="presOf" srcId="{1B725768-7667-4712-860F-A49914E29B62}" destId="{5DC553E1-4D3D-4A03-9E60-3931521390A3}" srcOrd="0" destOrd="0" presId="urn:microsoft.com/office/officeart/2018/2/layout/IconVerticalSolidList"/>
    <dgm:cxn modelId="{2914ECC3-8FEA-41DA-A8BD-FABC56589BBA}" type="presParOf" srcId="{C697DE74-F3CA-41E6-A271-DBE68F107B7C}" destId="{7BFEA6A8-CCE2-4F50-8287-7071CC61115C}" srcOrd="0" destOrd="0" presId="urn:microsoft.com/office/officeart/2018/2/layout/IconVerticalSolidList"/>
    <dgm:cxn modelId="{1EEC9A01-643C-44B4-822A-08313A592FED}" type="presParOf" srcId="{7BFEA6A8-CCE2-4F50-8287-7071CC61115C}" destId="{72658CCB-DA84-4BB5-9791-06DE3212FBA2}" srcOrd="0" destOrd="0" presId="urn:microsoft.com/office/officeart/2018/2/layout/IconVerticalSolidList"/>
    <dgm:cxn modelId="{97FD0B40-6CE7-4EF9-B1FC-F9A7F6DA7016}" type="presParOf" srcId="{7BFEA6A8-CCE2-4F50-8287-7071CC61115C}" destId="{F115168F-377D-4A89-8887-6182C6791F5E}" srcOrd="1" destOrd="0" presId="urn:microsoft.com/office/officeart/2018/2/layout/IconVerticalSolidList"/>
    <dgm:cxn modelId="{C6A1C890-D5AC-4C44-92E8-12FB1830EDA1}" type="presParOf" srcId="{7BFEA6A8-CCE2-4F50-8287-7071CC61115C}" destId="{74CF46C0-1271-4FF8-B9A3-B25BD13207B6}" srcOrd="2" destOrd="0" presId="urn:microsoft.com/office/officeart/2018/2/layout/IconVerticalSolidList"/>
    <dgm:cxn modelId="{AFEE00B3-6A1F-43BA-978B-9BDB5F7C78DE}" type="presParOf" srcId="{7BFEA6A8-CCE2-4F50-8287-7071CC61115C}" destId="{750DF7A2-D30B-45F5-AA11-0CFDDC89EA86}" srcOrd="3" destOrd="0" presId="urn:microsoft.com/office/officeart/2018/2/layout/IconVerticalSolidList"/>
    <dgm:cxn modelId="{6C621347-66F9-4824-AFFF-F144FDAAFF99}" type="presParOf" srcId="{C697DE74-F3CA-41E6-A271-DBE68F107B7C}" destId="{41B183EE-B6BB-47B9-B88D-0C59FF4EECF5}" srcOrd="1" destOrd="0" presId="urn:microsoft.com/office/officeart/2018/2/layout/IconVerticalSolidList"/>
    <dgm:cxn modelId="{3F6C079A-C6F1-4A15-A990-79B806997FC7}" type="presParOf" srcId="{C697DE74-F3CA-41E6-A271-DBE68F107B7C}" destId="{582D384A-D63B-4971-B6DA-DEBC21EE548C}" srcOrd="2" destOrd="0" presId="urn:microsoft.com/office/officeart/2018/2/layout/IconVerticalSolidList"/>
    <dgm:cxn modelId="{81F81029-DB56-404B-95FA-614C6C33F2A5}" type="presParOf" srcId="{582D384A-D63B-4971-B6DA-DEBC21EE548C}" destId="{D8C88994-12EB-42E7-BB65-8350E61C9224}" srcOrd="0" destOrd="0" presId="urn:microsoft.com/office/officeart/2018/2/layout/IconVerticalSolidList"/>
    <dgm:cxn modelId="{D89BCF5F-68F2-4CF8-9E7A-6B9F48569654}" type="presParOf" srcId="{582D384A-D63B-4971-B6DA-DEBC21EE548C}" destId="{7C4C1ADC-379A-4A02-9439-7964858FD913}" srcOrd="1" destOrd="0" presId="urn:microsoft.com/office/officeart/2018/2/layout/IconVerticalSolidList"/>
    <dgm:cxn modelId="{10CFE623-ADE0-40E4-95BD-3CCF61AA1187}" type="presParOf" srcId="{582D384A-D63B-4971-B6DA-DEBC21EE548C}" destId="{E4CA14F8-9363-4646-A8B8-CD28B6DDC795}" srcOrd="2" destOrd="0" presId="urn:microsoft.com/office/officeart/2018/2/layout/IconVerticalSolidList"/>
    <dgm:cxn modelId="{096AFF83-0843-4AF2-BA49-2A3C4CDC1E79}" type="presParOf" srcId="{582D384A-D63B-4971-B6DA-DEBC21EE548C}" destId="{5DC553E1-4D3D-4A03-9E60-3931521390A3}" srcOrd="3" destOrd="0" presId="urn:microsoft.com/office/officeart/2018/2/layout/IconVerticalSolidList"/>
    <dgm:cxn modelId="{197E30AC-DD31-40B4-9512-3BDE6BC3AD1B}" type="presParOf" srcId="{C697DE74-F3CA-41E6-A271-DBE68F107B7C}" destId="{E975FDB9-2C88-44B9-AAB8-D1D6EC7F583F}" srcOrd="3" destOrd="0" presId="urn:microsoft.com/office/officeart/2018/2/layout/IconVerticalSolidList"/>
    <dgm:cxn modelId="{83FFE7C4-DDDD-4A5E-9C47-A5D258D6B490}" type="presParOf" srcId="{C697DE74-F3CA-41E6-A271-DBE68F107B7C}" destId="{229B4397-DF80-4175-ACD7-C45B46707386}" srcOrd="4" destOrd="0" presId="urn:microsoft.com/office/officeart/2018/2/layout/IconVerticalSolidList"/>
    <dgm:cxn modelId="{14F0743D-9FF0-4995-8E75-1C948191134C}" type="presParOf" srcId="{229B4397-DF80-4175-ACD7-C45B46707386}" destId="{C66DBCD1-760B-45D4-B35D-6C993366595A}" srcOrd="0" destOrd="0" presId="urn:microsoft.com/office/officeart/2018/2/layout/IconVerticalSolidList"/>
    <dgm:cxn modelId="{861DEC05-55C7-4747-8907-698E66AF4241}" type="presParOf" srcId="{229B4397-DF80-4175-ACD7-C45B46707386}" destId="{6C1B15EB-8CE0-4123-95E2-3EE2D654FC50}" srcOrd="1" destOrd="0" presId="urn:microsoft.com/office/officeart/2018/2/layout/IconVerticalSolidList"/>
    <dgm:cxn modelId="{E008B867-812E-4919-9927-7330022202C0}" type="presParOf" srcId="{229B4397-DF80-4175-ACD7-C45B46707386}" destId="{8CC5361C-53B9-455E-BED6-093DF32834A3}" srcOrd="2" destOrd="0" presId="urn:microsoft.com/office/officeart/2018/2/layout/IconVerticalSolidList"/>
    <dgm:cxn modelId="{D1A26DAC-336C-4CEC-B683-F985F72AFE55}" type="presParOf" srcId="{229B4397-DF80-4175-ACD7-C45B46707386}" destId="{4E02C1FE-AA6F-4F70-B684-0A24278547B7}" srcOrd="3" destOrd="0" presId="urn:microsoft.com/office/officeart/2018/2/layout/IconVerticalSolidList"/>
    <dgm:cxn modelId="{A667D2AE-F337-4DB0-92B2-E191C6078C75}" type="presParOf" srcId="{C697DE74-F3CA-41E6-A271-DBE68F107B7C}" destId="{C42CF5E8-09CA-4DBC-94EB-3056843F07C4}" srcOrd="5" destOrd="0" presId="urn:microsoft.com/office/officeart/2018/2/layout/IconVerticalSolidList"/>
    <dgm:cxn modelId="{26270D24-0AFD-4CDF-95B5-55A8DF5A4B07}" type="presParOf" srcId="{C697DE74-F3CA-41E6-A271-DBE68F107B7C}" destId="{AAD03554-4B7B-472C-8C7E-A0E673CA9987}" srcOrd="6" destOrd="0" presId="urn:microsoft.com/office/officeart/2018/2/layout/IconVerticalSolidList"/>
    <dgm:cxn modelId="{D299AB74-A18D-4493-A5C7-496695F0855B}" type="presParOf" srcId="{AAD03554-4B7B-472C-8C7E-A0E673CA9987}" destId="{16600C61-553A-4F0F-8952-C349CCE63FEB}" srcOrd="0" destOrd="0" presId="urn:microsoft.com/office/officeart/2018/2/layout/IconVerticalSolidList"/>
    <dgm:cxn modelId="{4C506710-23A7-42C1-ABC1-4C9D0718660D}" type="presParOf" srcId="{AAD03554-4B7B-472C-8C7E-A0E673CA9987}" destId="{B998A540-A0E7-4733-B837-B658CB548479}" srcOrd="1" destOrd="0" presId="urn:microsoft.com/office/officeart/2018/2/layout/IconVerticalSolidList"/>
    <dgm:cxn modelId="{EDBE2A8E-03AC-4A5C-B0ED-3F9DAA286861}" type="presParOf" srcId="{AAD03554-4B7B-472C-8C7E-A0E673CA9987}" destId="{9F37A735-4C19-4BB4-8B71-C9814A6199F8}" srcOrd="2" destOrd="0" presId="urn:microsoft.com/office/officeart/2018/2/layout/IconVerticalSolidList"/>
    <dgm:cxn modelId="{DA94EFBE-F097-442B-A447-C88581F2393C}" type="presParOf" srcId="{AAD03554-4B7B-472C-8C7E-A0E673CA9987}" destId="{7778948A-6AC6-4CBA-AA8A-E04772374C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C6ABED-65DE-44F2-B038-123ADA609EEA}"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607CBC11-9D97-479B-99C7-DD811F385DEE}">
      <dgm:prSet/>
      <dgm:spPr/>
      <dgm:t>
        <a:bodyPr/>
        <a:lstStyle/>
        <a:p>
          <a:r>
            <a:rPr lang="en-US"/>
            <a:t>Health Education and Communication</a:t>
          </a:r>
          <a:r>
            <a:rPr lang="en-US" b="0"/>
            <a:t>: Effective communication skills to educate individuals in the shelter about health and safety measures, disease prevention, and proper hygiene practices.</a:t>
          </a:r>
          <a:endParaRPr lang="en-US"/>
        </a:p>
      </dgm:t>
    </dgm:pt>
    <dgm:pt modelId="{1E9C0724-D0EF-40E1-959F-AE260E2245CE}" type="parTrans" cxnId="{6740DC46-441F-468E-A8ED-CE3958DD703E}">
      <dgm:prSet/>
      <dgm:spPr/>
      <dgm:t>
        <a:bodyPr/>
        <a:lstStyle/>
        <a:p>
          <a:endParaRPr lang="en-US"/>
        </a:p>
      </dgm:t>
    </dgm:pt>
    <dgm:pt modelId="{91D5526A-0F03-4892-B311-C134F579F1A4}" type="sibTrans" cxnId="{6740DC46-441F-468E-A8ED-CE3958DD703E}">
      <dgm:prSet/>
      <dgm:spPr/>
      <dgm:t>
        <a:bodyPr/>
        <a:lstStyle/>
        <a:p>
          <a:endParaRPr lang="en-US"/>
        </a:p>
      </dgm:t>
    </dgm:pt>
    <dgm:pt modelId="{279143E1-3E01-4E10-8470-7B7278084F15}">
      <dgm:prSet/>
      <dgm:spPr/>
      <dgm:t>
        <a:bodyPr/>
        <a:lstStyle/>
        <a:p>
          <a:r>
            <a:rPr lang="en-US"/>
            <a:t>Cultural Competence: </a:t>
          </a:r>
          <a:r>
            <a:rPr lang="en-US" b="0"/>
            <a:t>Sensitivity and understanding of diverse cultures and populations in the shelter, as well as the ability to adapt care strategies accordingly.</a:t>
          </a:r>
          <a:endParaRPr lang="en-US"/>
        </a:p>
      </dgm:t>
    </dgm:pt>
    <dgm:pt modelId="{91502C96-00B1-4928-8332-DBC6682024B9}" type="parTrans" cxnId="{B408D524-B9B4-42B4-8978-FCA2DF9759BF}">
      <dgm:prSet/>
      <dgm:spPr/>
      <dgm:t>
        <a:bodyPr/>
        <a:lstStyle/>
        <a:p>
          <a:endParaRPr lang="en-US"/>
        </a:p>
      </dgm:t>
    </dgm:pt>
    <dgm:pt modelId="{7070E719-36F6-4AB6-858E-0C4DB568EFF3}" type="sibTrans" cxnId="{B408D524-B9B4-42B4-8978-FCA2DF9759BF}">
      <dgm:prSet/>
      <dgm:spPr/>
      <dgm:t>
        <a:bodyPr/>
        <a:lstStyle/>
        <a:p>
          <a:endParaRPr lang="en-US"/>
        </a:p>
      </dgm:t>
    </dgm:pt>
    <dgm:pt modelId="{A2BB94C8-702A-4190-B31E-51BB1B2A1C34}">
      <dgm:prSet/>
      <dgm:spPr/>
      <dgm:t>
        <a:bodyPr/>
        <a:lstStyle/>
        <a:p>
          <a:r>
            <a:rPr lang="en-US"/>
            <a:t>Collaboration and Teamwork: </a:t>
          </a:r>
          <a:r>
            <a:rPr lang="en-US" b="0"/>
            <a:t>Capacity to work collaboratively with other disaster response teams, healthcare professionals, and volunteers in the shelter.</a:t>
          </a:r>
          <a:endParaRPr lang="en-US"/>
        </a:p>
      </dgm:t>
    </dgm:pt>
    <dgm:pt modelId="{84356ED4-DAAD-4142-BF66-7C7778BFCD0A}" type="parTrans" cxnId="{1B7CD243-02F9-401C-9675-CE5F9DB3C0C7}">
      <dgm:prSet/>
      <dgm:spPr/>
      <dgm:t>
        <a:bodyPr/>
        <a:lstStyle/>
        <a:p>
          <a:endParaRPr lang="en-US"/>
        </a:p>
      </dgm:t>
    </dgm:pt>
    <dgm:pt modelId="{2342AFCF-02B1-4289-BF44-0EC09BF845EC}" type="sibTrans" cxnId="{1B7CD243-02F9-401C-9675-CE5F9DB3C0C7}">
      <dgm:prSet/>
      <dgm:spPr/>
      <dgm:t>
        <a:bodyPr/>
        <a:lstStyle/>
        <a:p>
          <a:endParaRPr lang="en-US"/>
        </a:p>
      </dgm:t>
    </dgm:pt>
    <dgm:pt modelId="{5C89B4B4-BB30-404F-93F2-AB7D5279B10F}">
      <dgm:prSet/>
      <dgm:spPr/>
      <dgm:t>
        <a:bodyPr/>
        <a:lstStyle/>
        <a:p>
          <a:r>
            <a:rPr lang="en-US"/>
            <a:t>Logistics and Resource Management: </a:t>
          </a:r>
          <a:r>
            <a:rPr lang="en-US" b="0"/>
            <a:t>Ability to manage limited resources effectively and make appropriate decisions regarding medical supplies, medications, and equipment.</a:t>
          </a:r>
          <a:endParaRPr lang="en-US"/>
        </a:p>
      </dgm:t>
    </dgm:pt>
    <dgm:pt modelId="{FD3EBA50-1989-4520-90F3-8D9FECBF6D9C}" type="parTrans" cxnId="{92AA339A-E9D4-43A9-BD62-1D95E07D2D1D}">
      <dgm:prSet/>
      <dgm:spPr/>
      <dgm:t>
        <a:bodyPr/>
        <a:lstStyle/>
        <a:p>
          <a:endParaRPr lang="en-US"/>
        </a:p>
      </dgm:t>
    </dgm:pt>
    <dgm:pt modelId="{D7BFD8BD-99CB-4CF7-8FE0-41FE81ABD98D}" type="sibTrans" cxnId="{92AA339A-E9D4-43A9-BD62-1D95E07D2D1D}">
      <dgm:prSet/>
      <dgm:spPr/>
      <dgm:t>
        <a:bodyPr/>
        <a:lstStyle/>
        <a:p>
          <a:endParaRPr lang="en-US"/>
        </a:p>
      </dgm:t>
    </dgm:pt>
    <dgm:pt modelId="{073887A5-0C17-411D-9981-8817BBEE752A}">
      <dgm:prSet/>
      <dgm:spPr/>
      <dgm:t>
        <a:bodyPr/>
        <a:lstStyle/>
        <a:p>
          <a:r>
            <a:rPr lang="en-US"/>
            <a:t>Psychological Support: </a:t>
          </a:r>
          <a:r>
            <a:rPr lang="en-US" b="0"/>
            <a:t>Awareness of the psychological impact of disasters on individuals and communities, and the ability to provide emotional support and referrals to mental health services.</a:t>
          </a:r>
          <a:endParaRPr lang="en-US"/>
        </a:p>
      </dgm:t>
    </dgm:pt>
    <dgm:pt modelId="{50AE7C79-CDC2-4B1D-90FA-5932AB7D836C}" type="parTrans" cxnId="{0270F2AC-6B3C-4BD9-83B8-F1583AE8B085}">
      <dgm:prSet/>
      <dgm:spPr/>
      <dgm:t>
        <a:bodyPr/>
        <a:lstStyle/>
        <a:p>
          <a:endParaRPr lang="en-US"/>
        </a:p>
      </dgm:t>
    </dgm:pt>
    <dgm:pt modelId="{BDE227CB-C330-4A53-9041-382B5C63DC52}" type="sibTrans" cxnId="{0270F2AC-6B3C-4BD9-83B8-F1583AE8B085}">
      <dgm:prSet/>
      <dgm:spPr/>
      <dgm:t>
        <a:bodyPr/>
        <a:lstStyle/>
        <a:p>
          <a:endParaRPr lang="en-US"/>
        </a:p>
      </dgm:t>
    </dgm:pt>
    <dgm:pt modelId="{F331F444-E1CD-4770-8556-3745B814DD0E}" type="pres">
      <dgm:prSet presAssocID="{29C6ABED-65DE-44F2-B038-123ADA609EEA}" presName="linear" presStyleCnt="0">
        <dgm:presLayoutVars>
          <dgm:animLvl val="lvl"/>
          <dgm:resizeHandles val="exact"/>
        </dgm:presLayoutVars>
      </dgm:prSet>
      <dgm:spPr/>
    </dgm:pt>
    <dgm:pt modelId="{1A66111F-1E74-4115-A2F9-31075A8BA361}" type="pres">
      <dgm:prSet presAssocID="{607CBC11-9D97-479B-99C7-DD811F385DEE}" presName="parentText" presStyleLbl="node1" presStyleIdx="0" presStyleCnt="5">
        <dgm:presLayoutVars>
          <dgm:chMax val="0"/>
          <dgm:bulletEnabled val="1"/>
        </dgm:presLayoutVars>
      </dgm:prSet>
      <dgm:spPr/>
    </dgm:pt>
    <dgm:pt modelId="{EB913C36-2D98-4220-8E94-F580AA245B9A}" type="pres">
      <dgm:prSet presAssocID="{91D5526A-0F03-4892-B311-C134F579F1A4}" presName="spacer" presStyleCnt="0"/>
      <dgm:spPr/>
    </dgm:pt>
    <dgm:pt modelId="{E4869988-11BC-4736-9F52-0E1A0CAE2FDC}" type="pres">
      <dgm:prSet presAssocID="{279143E1-3E01-4E10-8470-7B7278084F15}" presName="parentText" presStyleLbl="node1" presStyleIdx="1" presStyleCnt="5">
        <dgm:presLayoutVars>
          <dgm:chMax val="0"/>
          <dgm:bulletEnabled val="1"/>
        </dgm:presLayoutVars>
      </dgm:prSet>
      <dgm:spPr/>
    </dgm:pt>
    <dgm:pt modelId="{FAC87142-0A0C-4986-98BA-8224DBB64DAE}" type="pres">
      <dgm:prSet presAssocID="{7070E719-36F6-4AB6-858E-0C4DB568EFF3}" presName="spacer" presStyleCnt="0"/>
      <dgm:spPr/>
    </dgm:pt>
    <dgm:pt modelId="{B4725C80-7FDD-4138-8BE4-F5801327FD2B}" type="pres">
      <dgm:prSet presAssocID="{A2BB94C8-702A-4190-B31E-51BB1B2A1C34}" presName="parentText" presStyleLbl="node1" presStyleIdx="2" presStyleCnt="5">
        <dgm:presLayoutVars>
          <dgm:chMax val="0"/>
          <dgm:bulletEnabled val="1"/>
        </dgm:presLayoutVars>
      </dgm:prSet>
      <dgm:spPr/>
    </dgm:pt>
    <dgm:pt modelId="{5EB5752C-1AC1-494A-8A67-782AFDA8BB5A}" type="pres">
      <dgm:prSet presAssocID="{2342AFCF-02B1-4289-BF44-0EC09BF845EC}" presName="spacer" presStyleCnt="0"/>
      <dgm:spPr/>
    </dgm:pt>
    <dgm:pt modelId="{0AB41CCB-07D5-40C6-BABA-5E2871ED3908}" type="pres">
      <dgm:prSet presAssocID="{5C89B4B4-BB30-404F-93F2-AB7D5279B10F}" presName="parentText" presStyleLbl="node1" presStyleIdx="3" presStyleCnt="5">
        <dgm:presLayoutVars>
          <dgm:chMax val="0"/>
          <dgm:bulletEnabled val="1"/>
        </dgm:presLayoutVars>
      </dgm:prSet>
      <dgm:spPr/>
    </dgm:pt>
    <dgm:pt modelId="{ADB57971-3F8E-4C1B-8FCF-0D403B0B9D1B}" type="pres">
      <dgm:prSet presAssocID="{D7BFD8BD-99CB-4CF7-8FE0-41FE81ABD98D}" presName="spacer" presStyleCnt="0"/>
      <dgm:spPr/>
    </dgm:pt>
    <dgm:pt modelId="{40006BA8-284B-40E0-90C9-C20D6ECDE10E}" type="pres">
      <dgm:prSet presAssocID="{073887A5-0C17-411D-9981-8817BBEE752A}" presName="parentText" presStyleLbl="node1" presStyleIdx="4" presStyleCnt="5">
        <dgm:presLayoutVars>
          <dgm:chMax val="0"/>
          <dgm:bulletEnabled val="1"/>
        </dgm:presLayoutVars>
      </dgm:prSet>
      <dgm:spPr/>
    </dgm:pt>
  </dgm:ptLst>
  <dgm:cxnLst>
    <dgm:cxn modelId="{D1B7FC1D-3681-4DD7-B705-94E1513BEF7A}" type="presOf" srcId="{279143E1-3E01-4E10-8470-7B7278084F15}" destId="{E4869988-11BC-4736-9F52-0E1A0CAE2FDC}" srcOrd="0" destOrd="0" presId="urn:microsoft.com/office/officeart/2005/8/layout/vList2"/>
    <dgm:cxn modelId="{B408D524-B9B4-42B4-8978-FCA2DF9759BF}" srcId="{29C6ABED-65DE-44F2-B038-123ADA609EEA}" destId="{279143E1-3E01-4E10-8470-7B7278084F15}" srcOrd="1" destOrd="0" parTransId="{91502C96-00B1-4928-8332-DBC6682024B9}" sibTransId="{7070E719-36F6-4AB6-858E-0C4DB568EFF3}"/>
    <dgm:cxn modelId="{1B7CD243-02F9-401C-9675-CE5F9DB3C0C7}" srcId="{29C6ABED-65DE-44F2-B038-123ADA609EEA}" destId="{A2BB94C8-702A-4190-B31E-51BB1B2A1C34}" srcOrd="2" destOrd="0" parTransId="{84356ED4-DAAD-4142-BF66-7C7778BFCD0A}" sibTransId="{2342AFCF-02B1-4289-BF44-0EC09BF845EC}"/>
    <dgm:cxn modelId="{6740DC46-441F-468E-A8ED-CE3958DD703E}" srcId="{29C6ABED-65DE-44F2-B038-123ADA609EEA}" destId="{607CBC11-9D97-479B-99C7-DD811F385DEE}" srcOrd="0" destOrd="0" parTransId="{1E9C0724-D0EF-40E1-959F-AE260E2245CE}" sibTransId="{91D5526A-0F03-4892-B311-C134F579F1A4}"/>
    <dgm:cxn modelId="{611FC968-97EF-4880-819D-BCB4FE77C597}" type="presOf" srcId="{A2BB94C8-702A-4190-B31E-51BB1B2A1C34}" destId="{B4725C80-7FDD-4138-8BE4-F5801327FD2B}" srcOrd="0" destOrd="0" presId="urn:microsoft.com/office/officeart/2005/8/layout/vList2"/>
    <dgm:cxn modelId="{E7C73D69-7D7E-4093-8372-653FED0CE502}" type="presOf" srcId="{607CBC11-9D97-479B-99C7-DD811F385DEE}" destId="{1A66111F-1E74-4115-A2F9-31075A8BA361}" srcOrd="0" destOrd="0" presId="urn:microsoft.com/office/officeart/2005/8/layout/vList2"/>
    <dgm:cxn modelId="{92AA339A-E9D4-43A9-BD62-1D95E07D2D1D}" srcId="{29C6ABED-65DE-44F2-B038-123ADA609EEA}" destId="{5C89B4B4-BB30-404F-93F2-AB7D5279B10F}" srcOrd="3" destOrd="0" parTransId="{FD3EBA50-1989-4520-90F3-8D9FECBF6D9C}" sibTransId="{D7BFD8BD-99CB-4CF7-8FE0-41FE81ABD98D}"/>
    <dgm:cxn modelId="{0270F2AC-6B3C-4BD9-83B8-F1583AE8B085}" srcId="{29C6ABED-65DE-44F2-B038-123ADA609EEA}" destId="{073887A5-0C17-411D-9981-8817BBEE752A}" srcOrd="4" destOrd="0" parTransId="{50AE7C79-CDC2-4B1D-90FA-5932AB7D836C}" sibTransId="{BDE227CB-C330-4A53-9041-382B5C63DC52}"/>
    <dgm:cxn modelId="{139BEBAF-3883-41B0-A723-9B57AAE94073}" type="presOf" srcId="{073887A5-0C17-411D-9981-8817BBEE752A}" destId="{40006BA8-284B-40E0-90C9-C20D6ECDE10E}" srcOrd="0" destOrd="0" presId="urn:microsoft.com/office/officeart/2005/8/layout/vList2"/>
    <dgm:cxn modelId="{8818C9D1-1690-4FD4-BB67-F6AE05CFE0EC}" type="presOf" srcId="{29C6ABED-65DE-44F2-B038-123ADA609EEA}" destId="{F331F444-E1CD-4770-8556-3745B814DD0E}" srcOrd="0" destOrd="0" presId="urn:microsoft.com/office/officeart/2005/8/layout/vList2"/>
    <dgm:cxn modelId="{387378D6-34B9-4097-A998-985975942DE6}" type="presOf" srcId="{5C89B4B4-BB30-404F-93F2-AB7D5279B10F}" destId="{0AB41CCB-07D5-40C6-BABA-5E2871ED3908}" srcOrd="0" destOrd="0" presId="urn:microsoft.com/office/officeart/2005/8/layout/vList2"/>
    <dgm:cxn modelId="{3CFE06BE-F1C2-4439-9FB4-5EC8D80AD181}" type="presParOf" srcId="{F331F444-E1CD-4770-8556-3745B814DD0E}" destId="{1A66111F-1E74-4115-A2F9-31075A8BA361}" srcOrd="0" destOrd="0" presId="urn:microsoft.com/office/officeart/2005/8/layout/vList2"/>
    <dgm:cxn modelId="{0B10D9AD-815F-408C-AB93-6855C8C20A6D}" type="presParOf" srcId="{F331F444-E1CD-4770-8556-3745B814DD0E}" destId="{EB913C36-2D98-4220-8E94-F580AA245B9A}" srcOrd="1" destOrd="0" presId="urn:microsoft.com/office/officeart/2005/8/layout/vList2"/>
    <dgm:cxn modelId="{364188AA-61B3-4E55-BCDC-DCAEF757B670}" type="presParOf" srcId="{F331F444-E1CD-4770-8556-3745B814DD0E}" destId="{E4869988-11BC-4736-9F52-0E1A0CAE2FDC}" srcOrd="2" destOrd="0" presId="urn:microsoft.com/office/officeart/2005/8/layout/vList2"/>
    <dgm:cxn modelId="{B029E2C0-7B48-4CC6-A22F-AA4F27740421}" type="presParOf" srcId="{F331F444-E1CD-4770-8556-3745B814DD0E}" destId="{FAC87142-0A0C-4986-98BA-8224DBB64DAE}" srcOrd="3" destOrd="0" presId="urn:microsoft.com/office/officeart/2005/8/layout/vList2"/>
    <dgm:cxn modelId="{928DADB3-A5EC-4067-AC43-628B0CC26607}" type="presParOf" srcId="{F331F444-E1CD-4770-8556-3745B814DD0E}" destId="{B4725C80-7FDD-4138-8BE4-F5801327FD2B}" srcOrd="4" destOrd="0" presId="urn:microsoft.com/office/officeart/2005/8/layout/vList2"/>
    <dgm:cxn modelId="{E3F2AAE6-B7FA-47D4-8101-1A71DD208035}" type="presParOf" srcId="{F331F444-E1CD-4770-8556-3745B814DD0E}" destId="{5EB5752C-1AC1-494A-8A67-782AFDA8BB5A}" srcOrd="5" destOrd="0" presId="urn:microsoft.com/office/officeart/2005/8/layout/vList2"/>
    <dgm:cxn modelId="{1B26B3B1-DA65-497D-B4EB-D9D9D1281F12}" type="presParOf" srcId="{F331F444-E1CD-4770-8556-3745B814DD0E}" destId="{0AB41CCB-07D5-40C6-BABA-5E2871ED3908}" srcOrd="6" destOrd="0" presId="urn:microsoft.com/office/officeart/2005/8/layout/vList2"/>
    <dgm:cxn modelId="{F80CEA43-E198-46A2-9D90-FC8D861069C5}" type="presParOf" srcId="{F331F444-E1CD-4770-8556-3745B814DD0E}" destId="{ADB57971-3F8E-4C1B-8FCF-0D403B0B9D1B}" srcOrd="7" destOrd="0" presId="urn:microsoft.com/office/officeart/2005/8/layout/vList2"/>
    <dgm:cxn modelId="{E2BA2273-E5F6-47B8-BEDB-C1B97F030B81}" type="presParOf" srcId="{F331F444-E1CD-4770-8556-3745B814DD0E}" destId="{40006BA8-284B-40E0-90C9-C20D6ECDE10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C66DCA-3AAA-489F-865E-3722E09AF76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118814F-1D3D-4140-9BD2-5E2E7843CF1E}">
      <dgm:prSet phldrT="[Text]"/>
      <dgm:spPr>
        <a:solidFill>
          <a:schemeClr val="accent2"/>
        </a:solidFill>
      </dgm:spPr>
      <dgm:t>
        <a:bodyPr/>
        <a:lstStyle/>
        <a:p>
          <a:r>
            <a:rPr lang="en-US" b="0" dirty="0"/>
            <a:t>Surveil for illness and communicable disease</a:t>
          </a:r>
          <a:endParaRPr lang="en-US" dirty="0"/>
        </a:p>
      </dgm:t>
    </dgm:pt>
    <dgm:pt modelId="{EC724A9D-E9F5-4BF6-8999-23DB9904244A}" type="parTrans" cxnId="{FB5B29B8-B5F5-4EEC-BA18-23F61EA84969}">
      <dgm:prSet/>
      <dgm:spPr/>
      <dgm:t>
        <a:bodyPr/>
        <a:lstStyle/>
        <a:p>
          <a:endParaRPr lang="en-US"/>
        </a:p>
      </dgm:t>
    </dgm:pt>
    <dgm:pt modelId="{82D2D883-3A62-4A6E-9ED2-B75DD2636029}" type="sibTrans" cxnId="{FB5B29B8-B5F5-4EEC-BA18-23F61EA84969}">
      <dgm:prSet/>
      <dgm:spPr/>
      <dgm:t>
        <a:bodyPr/>
        <a:lstStyle/>
        <a:p>
          <a:endParaRPr lang="en-US"/>
        </a:p>
      </dgm:t>
    </dgm:pt>
    <dgm:pt modelId="{E0FAAFC1-E787-4DC2-8775-D9339D3A3845}">
      <dgm:prSet phldrT="[Text]"/>
      <dgm:spPr>
        <a:solidFill>
          <a:schemeClr val="accent6">
            <a:lumMod val="50000"/>
          </a:schemeClr>
        </a:solidFill>
      </dgm:spPr>
      <dgm:t>
        <a:bodyPr/>
        <a:lstStyle/>
        <a:p>
          <a:r>
            <a:rPr lang="en-US" b="0" dirty="0"/>
            <a:t>Assess and triage shelter resident population</a:t>
          </a:r>
          <a:endParaRPr lang="en-US" dirty="0"/>
        </a:p>
      </dgm:t>
    </dgm:pt>
    <dgm:pt modelId="{84E18C46-7D7A-4973-A92B-0297C08DA7DE}" type="parTrans" cxnId="{55FB672B-766B-4914-B03E-205F9E6D5868}">
      <dgm:prSet/>
      <dgm:spPr/>
      <dgm:t>
        <a:bodyPr/>
        <a:lstStyle/>
        <a:p>
          <a:endParaRPr lang="en-US"/>
        </a:p>
      </dgm:t>
    </dgm:pt>
    <dgm:pt modelId="{E6C47257-7900-4762-8052-F214AF64B5FF}" type="sibTrans" cxnId="{55FB672B-766B-4914-B03E-205F9E6D5868}">
      <dgm:prSet/>
      <dgm:spPr/>
      <dgm:t>
        <a:bodyPr/>
        <a:lstStyle/>
        <a:p>
          <a:endParaRPr lang="en-US"/>
        </a:p>
      </dgm:t>
    </dgm:pt>
    <dgm:pt modelId="{A767F1C0-FDE4-4B6A-809F-F4F5BBFAD26D}">
      <dgm:prSet phldrT="[Text]"/>
      <dgm:spPr>
        <a:solidFill>
          <a:schemeClr val="accent5">
            <a:lumMod val="75000"/>
          </a:schemeClr>
        </a:solidFill>
      </dgm:spPr>
      <dgm:t>
        <a:bodyPr/>
        <a:lstStyle/>
        <a:p>
          <a:r>
            <a:rPr lang="en-US" b="0" dirty="0"/>
            <a:t>Use critical thinking, nursing process, and  crisis management skills</a:t>
          </a:r>
          <a:endParaRPr lang="en-US" dirty="0"/>
        </a:p>
      </dgm:t>
    </dgm:pt>
    <dgm:pt modelId="{07B2A4BF-3E72-42D4-9636-1DBEC6B83C3C}" type="parTrans" cxnId="{E250F541-3279-4705-86D4-CF5CE683721D}">
      <dgm:prSet/>
      <dgm:spPr/>
      <dgm:t>
        <a:bodyPr/>
        <a:lstStyle/>
        <a:p>
          <a:endParaRPr lang="en-US"/>
        </a:p>
      </dgm:t>
    </dgm:pt>
    <dgm:pt modelId="{E8E176C1-A5BC-466C-81DE-4694B5166601}" type="sibTrans" cxnId="{E250F541-3279-4705-86D4-CF5CE683721D}">
      <dgm:prSet/>
      <dgm:spPr/>
      <dgm:t>
        <a:bodyPr/>
        <a:lstStyle/>
        <a:p>
          <a:endParaRPr lang="en-US"/>
        </a:p>
      </dgm:t>
    </dgm:pt>
    <dgm:pt modelId="{09487CD7-4A30-4C7E-8229-983DD993E431}">
      <dgm:prSet phldrT="[Text]"/>
      <dgm:spPr>
        <a:solidFill>
          <a:schemeClr val="accent4">
            <a:lumMod val="50000"/>
          </a:schemeClr>
        </a:solidFill>
      </dgm:spPr>
      <dgm:t>
        <a:bodyPr/>
        <a:lstStyle/>
        <a:p>
          <a:r>
            <a:rPr lang="en-US" b="0" dirty="0"/>
            <a:t>Provide case management for shelter resident population</a:t>
          </a:r>
          <a:endParaRPr lang="en-US" dirty="0"/>
        </a:p>
      </dgm:t>
    </dgm:pt>
    <dgm:pt modelId="{DB5EEF01-E5E9-4BCB-9C02-C4E1C84DA738}" type="parTrans" cxnId="{C043D41E-3475-4DBA-9D52-59C0C7CB33D8}">
      <dgm:prSet/>
      <dgm:spPr/>
      <dgm:t>
        <a:bodyPr/>
        <a:lstStyle/>
        <a:p>
          <a:endParaRPr lang="en-US"/>
        </a:p>
      </dgm:t>
    </dgm:pt>
    <dgm:pt modelId="{42393693-5A90-4A50-8AF3-43DDD1CE7686}" type="sibTrans" cxnId="{C043D41E-3475-4DBA-9D52-59C0C7CB33D8}">
      <dgm:prSet/>
      <dgm:spPr/>
      <dgm:t>
        <a:bodyPr/>
        <a:lstStyle/>
        <a:p>
          <a:endParaRPr lang="en-US"/>
        </a:p>
      </dgm:t>
    </dgm:pt>
    <dgm:pt modelId="{FDB3B14F-38A3-425A-9B8D-31C1C11B58C1}">
      <dgm:prSet phldrT="[Text]"/>
      <dgm:spPr>
        <a:solidFill>
          <a:srgbClr val="CC3300"/>
        </a:solidFill>
      </dgm:spPr>
      <dgm:t>
        <a:bodyPr/>
        <a:lstStyle/>
        <a:p>
          <a:r>
            <a:rPr lang="en-US" b="0" dirty="0"/>
            <a:t>Support and maintain shelter residents’ whole health</a:t>
          </a:r>
          <a:endParaRPr lang="en-US" dirty="0"/>
        </a:p>
      </dgm:t>
    </dgm:pt>
    <dgm:pt modelId="{D5B6DB2A-C1C1-46B9-A30E-6BC6529CC943}" type="parTrans" cxnId="{4395A6B2-FB40-4D0A-8513-BAB1894ADEDC}">
      <dgm:prSet/>
      <dgm:spPr/>
      <dgm:t>
        <a:bodyPr/>
        <a:lstStyle/>
        <a:p>
          <a:endParaRPr lang="en-US"/>
        </a:p>
      </dgm:t>
    </dgm:pt>
    <dgm:pt modelId="{2AD10A0B-34F0-4EEA-8EE3-8B6CE9C1B0BF}" type="sibTrans" cxnId="{4395A6B2-FB40-4D0A-8513-BAB1894ADEDC}">
      <dgm:prSet/>
      <dgm:spPr/>
      <dgm:t>
        <a:bodyPr/>
        <a:lstStyle/>
        <a:p>
          <a:endParaRPr lang="en-US"/>
        </a:p>
      </dgm:t>
    </dgm:pt>
    <dgm:pt modelId="{FD0AE762-3A8D-4009-A07C-96A75346AE53}">
      <dgm:prSet/>
      <dgm:spPr>
        <a:solidFill>
          <a:schemeClr val="tx2"/>
        </a:solidFill>
      </dgm:spPr>
      <dgm:t>
        <a:bodyPr/>
        <a:lstStyle/>
        <a:p>
          <a:r>
            <a:rPr lang="en-US" b="0" dirty="0">
              <a:latin typeface="+mn-lt"/>
            </a:rPr>
            <a:t>Implement infection</a:t>
          </a:r>
          <a:r>
            <a:rPr lang="en-US" b="0" dirty="0"/>
            <a:t> control, quarantine, and isolation of suspected illness</a:t>
          </a:r>
        </a:p>
      </dgm:t>
    </dgm:pt>
    <dgm:pt modelId="{3F38BF30-0236-4DE4-B841-A2266D8A9D1A}" type="parTrans" cxnId="{BFDBECA0-2D2D-472D-95E5-0E92A485D684}">
      <dgm:prSet/>
      <dgm:spPr/>
      <dgm:t>
        <a:bodyPr/>
        <a:lstStyle/>
        <a:p>
          <a:endParaRPr lang="en-US"/>
        </a:p>
      </dgm:t>
    </dgm:pt>
    <dgm:pt modelId="{4C9B572B-BF12-4C89-A438-01187D91014E}" type="sibTrans" cxnId="{BFDBECA0-2D2D-472D-95E5-0E92A485D684}">
      <dgm:prSet/>
      <dgm:spPr/>
      <dgm:t>
        <a:bodyPr/>
        <a:lstStyle/>
        <a:p>
          <a:endParaRPr lang="en-US"/>
        </a:p>
      </dgm:t>
    </dgm:pt>
    <dgm:pt modelId="{159A40C0-72FB-45D2-ACC4-3C89D21FAE2F}">
      <dgm:prSet/>
      <dgm:spPr>
        <a:solidFill>
          <a:srgbClr val="178B1D"/>
        </a:solidFill>
      </dgm:spPr>
      <dgm:t>
        <a:bodyPr/>
        <a:lstStyle/>
        <a:p>
          <a:r>
            <a:rPr lang="en-US" b="0" dirty="0"/>
            <a:t>Use innovative design to fill resource gaps and safeguard a healthy population</a:t>
          </a:r>
        </a:p>
      </dgm:t>
    </dgm:pt>
    <dgm:pt modelId="{38A73E8D-C41C-42CA-B197-3B6F666DD9D4}" type="parTrans" cxnId="{CA5A19B8-C73C-4737-819B-4D1B46761D48}">
      <dgm:prSet/>
      <dgm:spPr/>
      <dgm:t>
        <a:bodyPr/>
        <a:lstStyle/>
        <a:p>
          <a:endParaRPr lang="en-US"/>
        </a:p>
      </dgm:t>
    </dgm:pt>
    <dgm:pt modelId="{F8A39C4D-9C31-42FA-B605-DD497C076C62}" type="sibTrans" cxnId="{CA5A19B8-C73C-4737-819B-4D1B46761D48}">
      <dgm:prSet/>
      <dgm:spPr/>
      <dgm:t>
        <a:bodyPr/>
        <a:lstStyle/>
        <a:p>
          <a:endParaRPr lang="en-US"/>
        </a:p>
      </dgm:t>
    </dgm:pt>
    <dgm:pt modelId="{9C251ED4-79DB-4135-92AB-BD7B2DB150FF}">
      <dgm:prSet/>
      <dgm:spPr/>
      <dgm:t>
        <a:bodyPr/>
        <a:lstStyle/>
        <a:p>
          <a:r>
            <a:rPr lang="en-US" dirty="0"/>
            <a:t>Function as critical part of shelter operations management</a:t>
          </a:r>
        </a:p>
      </dgm:t>
    </dgm:pt>
    <dgm:pt modelId="{249415DB-4409-40B8-B0B7-84863B84CE3E}" type="parTrans" cxnId="{C5EDB2F8-EF77-40AC-BF05-205A2A11AC5A}">
      <dgm:prSet/>
      <dgm:spPr/>
      <dgm:t>
        <a:bodyPr/>
        <a:lstStyle/>
        <a:p>
          <a:endParaRPr lang="en-US"/>
        </a:p>
      </dgm:t>
    </dgm:pt>
    <dgm:pt modelId="{E6AE46A1-67C7-4744-97FC-C15EA5A193E8}" type="sibTrans" cxnId="{C5EDB2F8-EF77-40AC-BF05-205A2A11AC5A}">
      <dgm:prSet/>
      <dgm:spPr/>
      <dgm:t>
        <a:bodyPr/>
        <a:lstStyle/>
        <a:p>
          <a:endParaRPr lang="en-US"/>
        </a:p>
      </dgm:t>
    </dgm:pt>
    <dgm:pt modelId="{CE007D52-E0C8-4960-AAD6-85B694D1C2DA}" type="pres">
      <dgm:prSet presAssocID="{B3C66DCA-3AAA-489F-865E-3722E09AF76C}" presName="diagram" presStyleCnt="0">
        <dgm:presLayoutVars>
          <dgm:dir/>
          <dgm:resizeHandles val="exact"/>
        </dgm:presLayoutVars>
      </dgm:prSet>
      <dgm:spPr/>
    </dgm:pt>
    <dgm:pt modelId="{4520F7D1-7835-4182-B70A-FF3EA794383C}" type="pres">
      <dgm:prSet presAssocID="{9C251ED4-79DB-4135-92AB-BD7B2DB150FF}" presName="node" presStyleLbl="node1" presStyleIdx="0" presStyleCnt="8">
        <dgm:presLayoutVars>
          <dgm:bulletEnabled val="1"/>
        </dgm:presLayoutVars>
      </dgm:prSet>
      <dgm:spPr/>
    </dgm:pt>
    <dgm:pt modelId="{8EB0E090-726D-44BB-A0F6-57100FE4D7F2}" type="pres">
      <dgm:prSet presAssocID="{E6AE46A1-67C7-4744-97FC-C15EA5A193E8}" presName="sibTrans" presStyleCnt="0"/>
      <dgm:spPr/>
    </dgm:pt>
    <dgm:pt modelId="{F2250AAE-F3FB-459D-965B-D650ED9D5644}" type="pres">
      <dgm:prSet presAssocID="{A118814F-1D3D-4140-9BD2-5E2E7843CF1E}" presName="node" presStyleLbl="node1" presStyleIdx="1" presStyleCnt="8">
        <dgm:presLayoutVars>
          <dgm:bulletEnabled val="1"/>
        </dgm:presLayoutVars>
      </dgm:prSet>
      <dgm:spPr/>
    </dgm:pt>
    <dgm:pt modelId="{1127FE4D-14F1-49F3-9EF6-48F265A6DC36}" type="pres">
      <dgm:prSet presAssocID="{82D2D883-3A62-4A6E-9ED2-B75DD2636029}" presName="sibTrans" presStyleCnt="0"/>
      <dgm:spPr/>
    </dgm:pt>
    <dgm:pt modelId="{6592189D-2660-4BF1-8092-FEF7E1E235D4}" type="pres">
      <dgm:prSet presAssocID="{E0FAAFC1-E787-4DC2-8775-D9339D3A3845}" presName="node" presStyleLbl="node1" presStyleIdx="2" presStyleCnt="8">
        <dgm:presLayoutVars>
          <dgm:bulletEnabled val="1"/>
        </dgm:presLayoutVars>
      </dgm:prSet>
      <dgm:spPr/>
    </dgm:pt>
    <dgm:pt modelId="{57AC712D-A805-440C-B087-8B06D4440356}" type="pres">
      <dgm:prSet presAssocID="{E6C47257-7900-4762-8052-F214AF64B5FF}" presName="sibTrans" presStyleCnt="0"/>
      <dgm:spPr/>
    </dgm:pt>
    <dgm:pt modelId="{F38720AF-0198-4CD5-9DAE-BBE2155D367F}" type="pres">
      <dgm:prSet presAssocID="{FD0AE762-3A8D-4009-A07C-96A75346AE53}" presName="node" presStyleLbl="node1" presStyleIdx="3" presStyleCnt="8">
        <dgm:presLayoutVars>
          <dgm:bulletEnabled val="1"/>
        </dgm:presLayoutVars>
      </dgm:prSet>
      <dgm:spPr/>
    </dgm:pt>
    <dgm:pt modelId="{5D866797-BA29-4730-9685-273C1ED021C2}" type="pres">
      <dgm:prSet presAssocID="{4C9B572B-BF12-4C89-A438-01187D91014E}" presName="sibTrans" presStyleCnt="0"/>
      <dgm:spPr/>
    </dgm:pt>
    <dgm:pt modelId="{E3613C5E-F587-4121-ADB5-24BC2C384119}" type="pres">
      <dgm:prSet presAssocID="{A767F1C0-FDE4-4B6A-809F-F4F5BBFAD26D}" presName="node" presStyleLbl="node1" presStyleIdx="4" presStyleCnt="8">
        <dgm:presLayoutVars>
          <dgm:bulletEnabled val="1"/>
        </dgm:presLayoutVars>
      </dgm:prSet>
      <dgm:spPr/>
    </dgm:pt>
    <dgm:pt modelId="{34242A43-A438-41C8-86BD-173813402EE0}" type="pres">
      <dgm:prSet presAssocID="{E8E176C1-A5BC-466C-81DE-4694B5166601}" presName="sibTrans" presStyleCnt="0"/>
      <dgm:spPr/>
    </dgm:pt>
    <dgm:pt modelId="{93796BFD-4752-4184-9AE8-648A8D1F1DAA}" type="pres">
      <dgm:prSet presAssocID="{09487CD7-4A30-4C7E-8229-983DD993E431}" presName="node" presStyleLbl="node1" presStyleIdx="5" presStyleCnt="8">
        <dgm:presLayoutVars>
          <dgm:bulletEnabled val="1"/>
        </dgm:presLayoutVars>
      </dgm:prSet>
      <dgm:spPr/>
    </dgm:pt>
    <dgm:pt modelId="{0456387E-C412-4819-BF8F-E2DE8AA5B054}" type="pres">
      <dgm:prSet presAssocID="{42393693-5A90-4A50-8AF3-43DDD1CE7686}" presName="sibTrans" presStyleCnt="0"/>
      <dgm:spPr/>
    </dgm:pt>
    <dgm:pt modelId="{39B10748-97E1-4395-9F7F-FF01CC8588B6}" type="pres">
      <dgm:prSet presAssocID="{159A40C0-72FB-45D2-ACC4-3C89D21FAE2F}" presName="node" presStyleLbl="node1" presStyleIdx="6" presStyleCnt="8">
        <dgm:presLayoutVars>
          <dgm:bulletEnabled val="1"/>
        </dgm:presLayoutVars>
      </dgm:prSet>
      <dgm:spPr/>
    </dgm:pt>
    <dgm:pt modelId="{FF803DFE-19C2-47EC-B5AD-F70CEAB7025C}" type="pres">
      <dgm:prSet presAssocID="{F8A39C4D-9C31-42FA-B605-DD497C076C62}" presName="sibTrans" presStyleCnt="0"/>
      <dgm:spPr/>
    </dgm:pt>
    <dgm:pt modelId="{869B6886-F056-4624-B718-F1C260601BAB}" type="pres">
      <dgm:prSet presAssocID="{FDB3B14F-38A3-425A-9B8D-31C1C11B58C1}" presName="node" presStyleLbl="node1" presStyleIdx="7" presStyleCnt="8">
        <dgm:presLayoutVars>
          <dgm:bulletEnabled val="1"/>
        </dgm:presLayoutVars>
      </dgm:prSet>
      <dgm:spPr/>
    </dgm:pt>
  </dgm:ptLst>
  <dgm:cxnLst>
    <dgm:cxn modelId="{F741D705-9C9B-4491-9097-A0345DC4FD5C}" type="presOf" srcId="{FD0AE762-3A8D-4009-A07C-96A75346AE53}" destId="{F38720AF-0198-4CD5-9DAE-BBE2155D367F}" srcOrd="0" destOrd="0" presId="urn:microsoft.com/office/officeart/2005/8/layout/default"/>
    <dgm:cxn modelId="{2B6B8809-30AE-4BB6-85D9-0579537DD20C}" type="presOf" srcId="{B3C66DCA-3AAA-489F-865E-3722E09AF76C}" destId="{CE007D52-E0C8-4960-AAD6-85B694D1C2DA}" srcOrd="0" destOrd="0" presId="urn:microsoft.com/office/officeart/2005/8/layout/default"/>
    <dgm:cxn modelId="{C043D41E-3475-4DBA-9D52-59C0C7CB33D8}" srcId="{B3C66DCA-3AAA-489F-865E-3722E09AF76C}" destId="{09487CD7-4A30-4C7E-8229-983DD993E431}" srcOrd="5" destOrd="0" parTransId="{DB5EEF01-E5E9-4BCB-9C02-C4E1C84DA738}" sibTransId="{42393693-5A90-4A50-8AF3-43DDD1CE7686}"/>
    <dgm:cxn modelId="{55FB672B-766B-4914-B03E-205F9E6D5868}" srcId="{B3C66DCA-3AAA-489F-865E-3722E09AF76C}" destId="{E0FAAFC1-E787-4DC2-8775-D9339D3A3845}" srcOrd="2" destOrd="0" parTransId="{84E18C46-7D7A-4973-A92B-0297C08DA7DE}" sibTransId="{E6C47257-7900-4762-8052-F214AF64B5FF}"/>
    <dgm:cxn modelId="{E250F541-3279-4705-86D4-CF5CE683721D}" srcId="{B3C66DCA-3AAA-489F-865E-3722E09AF76C}" destId="{A767F1C0-FDE4-4B6A-809F-F4F5BBFAD26D}" srcOrd="4" destOrd="0" parTransId="{07B2A4BF-3E72-42D4-9636-1DBEC6B83C3C}" sibTransId="{E8E176C1-A5BC-466C-81DE-4694B5166601}"/>
    <dgm:cxn modelId="{927F6D6B-D672-4B18-8ACD-19F4E4868437}" type="presOf" srcId="{9C251ED4-79DB-4135-92AB-BD7B2DB150FF}" destId="{4520F7D1-7835-4182-B70A-FF3EA794383C}" srcOrd="0" destOrd="0" presId="urn:microsoft.com/office/officeart/2005/8/layout/default"/>
    <dgm:cxn modelId="{567DE74F-CDFA-4429-BA8B-53867D9E933B}" type="presOf" srcId="{FDB3B14F-38A3-425A-9B8D-31C1C11B58C1}" destId="{869B6886-F056-4624-B718-F1C260601BAB}" srcOrd="0" destOrd="0" presId="urn:microsoft.com/office/officeart/2005/8/layout/default"/>
    <dgm:cxn modelId="{06D19857-755B-4211-8331-741E80627A2A}" type="presOf" srcId="{159A40C0-72FB-45D2-ACC4-3C89D21FAE2F}" destId="{39B10748-97E1-4395-9F7F-FF01CC8588B6}" srcOrd="0" destOrd="0" presId="urn:microsoft.com/office/officeart/2005/8/layout/default"/>
    <dgm:cxn modelId="{77173A85-6348-414D-AFBF-198E6BB1D0BE}" type="presOf" srcId="{A118814F-1D3D-4140-9BD2-5E2E7843CF1E}" destId="{F2250AAE-F3FB-459D-965B-D650ED9D5644}" srcOrd="0" destOrd="0" presId="urn:microsoft.com/office/officeart/2005/8/layout/default"/>
    <dgm:cxn modelId="{B93FA89E-0C79-40FA-8844-61311DA1CB93}" type="presOf" srcId="{E0FAAFC1-E787-4DC2-8775-D9339D3A3845}" destId="{6592189D-2660-4BF1-8092-FEF7E1E235D4}" srcOrd="0" destOrd="0" presId="urn:microsoft.com/office/officeart/2005/8/layout/default"/>
    <dgm:cxn modelId="{BFDBECA0-2D2D-472D-95E5-0E92A485D684}" srcId="{B3C66DCA-3AAA-489F-865E-3722E09AF76C}" destId="{FD0AE762-3A8D-4009-A07C-96A75346AE53}" srcOrd="3" destOrd="0" parTransId="{3F38BF30-0236-4DE4-B841-A2266D8A9D1A}" sibTransId="{4C9B572B-BF12-4C89-A438-01187D91014E}"/>
    <dgm:cxn modelId="{4395A6B2-FB40-4D0A-8513-BAB1894ADEDC}" srcId="{B3C66DCA-3AAA-489F-865E-3722E09AF76C}" destId="{FDB3B14F-38A3-425A-9B8D-31C1C11B58C1}" srcOrd="7" destOrd="0" parTransId="{D5B6DB2A-C1C1-46B9-A30E-6BC6529CC943}" sibTransId="{2AD10A0B-34F0-4EEA-8EE3-8B6CE9C1B0BF}"/>
    <dgm:cxn modelId="{CA5A19B8-C73C-4737-819B-4D1B46761D48}" srcId="{B3C66DCA-3AAA-489F-865E-3722E09AF76C}" destId="{159A40C0-72FB-45D2-ACC4-3C89D21FAE2F}" srcOrd="6" destOrd="0" parTransId="{38A73E8D-C41C-42CA-B197-3B6F666DD9D4}" sibTransId="{F8A39C4D-9C31-42FA-B605-DD497C076C62}"/>
    <dgm:cxn modelId="{FB5B29B8-B5F5-4EEC-BA18-23F61EA84969}" srcId="{B3C66DCA-3AAA-489F-865E-3722E09AF76C}" destId="{A118814F-1D3D-4140-9BD2-5E2E7843CF1E}" srcOrd="1" destOrd="0" parTransId="{EC724A9D-E9F5-4BF6-8999-23DB9904244A}" sibTransId="{82D2D883-3A62-4A6E-9ED2-B75DD2636029}"/>
    <dgm:cxn modelId="{13D813DE-455A-4915-8515-56BC3DD337A9}" type="presOf" srcId="{A767F1C0-FDE4-4B6A-809F-F4F5BBFAD26D}" destId="{E3613C5E-F587-4121-ADB5-24BC2C384119}" srcOrd="0" destOrd="0" presId="urn:microsoft.com/office/officeart/2005/8/layout/default"/>
    <dgm:cxn modelId="{C5EDB2F8-EF77-40AC-BF05-205A2A11AC5A}" srcId="{B3C66DCA-3AAA-489F-865E-3722E09AF76C}" destId="{9C251ED4-79DB-4135-92AB-BD7B2DB150FF}" srcOrd="0" destOrd="0" parTransId="{249415DB-4409-40B8-B0B7-84863B84CE3E}" sibTransId="{E6AE46A1-67C7-4744-97FC-C15EA5A193E8}"/>
    <dgm:cxn modelId="{EDEDB7FC-3014-4DB6-949A-FC74F52EB413}" type="presOf" srcId="{09487CD7-4A30-4C7E-8229-983DD993E431}" destId="{93796BFD-4752-4184-9AE8-648A8D1F1DAA}" srcOrd="0" destOrd="0" presId="urn:microsoft.com/office/officeart/2005/8/layout/default"/>
    <dgm:cxn modelId="{9CEAB574-F816-4AFF-BF14-3DCE635638D0}" type="presParOf" srcId="{CE007D52-E0C8-4960-AAD6-85B694D1C2DA}" destId="{4520F7D1-7835-4182-B70A-FF3EA794383C}" srcOrd="0" destOrd="0" presId="urn:microsoft.com/office/officeart/2005/8/layout/default"/>
    <dgm:cxn modelId="{FBBB78F8-9A16-4AD9-8121-9859171DBE07}" type="presParOf" srcId="{CE007D52-E0C8-4960-AAD6-85B694D1C2DA}" destId="{8EB0E090-726D-44BB-A0F6-57100FE4D7F2}" srcOrd="1" destOrd="0" presId="urn:microsoft.com/office/officeart/2005/8/layout/default"/>
    <dgm:cxn modelId="{30DB3F71-C755-43FB-B111-40F9B91D65A5}" type="presParOf" srcId="{CE007D52-E0C8-4960-AAD6-85B694D1C2DA}" destId="{F2250AAE-F3FB-459D-965B-D650ED9D5644}" srcOrd="2" destOrd="0" presId="urn:microsoft.com/office/officeart/2005/8/layout/default"/>
    <dgm:cxn modelId="{7A600E7C-6BA0-4A0D-84D9-AE3B3AC9D7E1}" type="presParOf" srcId="{CE007D52-E0C8-4960-AAD6-85B694D1C2DA}" destId="{1127FE4D-14F1-49F3-9EF6-48F265A6DC36}" srcOrd="3" destOrd="0" presId="urn:microsoft.com/office/officeart/2005/8/layout/default"/>
    <dgm:cxn modelId="{975F0930-2E50-483D-870B-0A7F4522440C}" type="presParOf" srcId="{CE007D52-E0C8-4960-AAD6-85B694D1C2DA}" destId="{6592189D-2660-4BF1-8092-FEF7E1E235D4}" srcOrd="4" destOrd="0" presId="urn:microsoft.com/office/officeart/2005/8/layout/default"/>
    <dgm:cxn modelId="{A3311884-DE63-4D52-AB3D-59D1352928C9}" type="presParOf" srcId="{CE007D52-E0C8-4960-AAD6-85B694D1C2DA}" destId="{57AC712D-A805-440C-B087-8B06D4440356}" srcOrd="5" destOrd="0" presId="urn:microsoft.com/office/officeart/2005/8/layout/default"/>
    <dgm:cxn modelId="{0B0471AB-0561-4645-AFB3-1718C774BFC9}" type="presParOf" srcId="{CE007D52-E0C8-4960-AAD6-85B694D1C2DA}" destId="{F38720AF-0198-4CD5-9DAE-BBE2155D367F}" srcOrd="6" destOrd="0" presId="urn:microsoft.com/office/officeart/2005/8/layout/default"/>
    <dgm:cxn modelId="{450329D9-C7BF-4CFC-8F43-88EA8301095F}" type="presParOf" srcId="{CE007D52-E0C8-4960-AAD6-85B694D1C2DA}" destId="{5D866797-BA29-4730-9685-273C1ED021C2}" srcOrd="7" destOrd="0" presId="urn:microsoft.com/office/officeart/2005/8/layout/default"/>
    <dgm:cxn modelId="{2D42783C-29F7-4EA3-92D8-64386C3929E8}" type="presParOf" srcId="{CE007D52-E0C8-4960-AAD6-85B694D1C2DA}" destId="{E3613C5E-F587-4121-ADB5-24BC2C384119}" srcOrd="8" destOrd="0" presId="urn:microsoft.com/office/officeart/2005/8/layout/default"/>
    <dgm:cxn modelId="{B619A371-DF3D-49B6-B60D-49B8CA0850AB}" type="presParOf" srcId="{CE007D52-E0C8-4960-AAD6-85B694D1C2DA}" destId="{34242A43-A438-41C8-86BD-173813402EE0}" srcOrd="9" destOrd="0" presId="urn:microsoft.com/office/officeart/2005/8/layout/default"/>
    <dgm:cxn modelId="{C5FF9C10-4737-47B7-A0FA-A39133B69A8D}" type="presParOf" srcId="{CE007D52-E0C8-4960-AAD6-85B694D1C2DA}" destId="{93796BFD-4752-4184-9AE8-648A8D1F1DAA}" srcOrd="10" destOrd="0" presId="urn:microsoft.com/office/officeart/2005/8/layout/default"/>
    <dgm:cxn modelId="{6B26CA61-8463-41D4-A3E0-514090CCBE55}" type="presParOf" srcId="{CE007D52-E0C8-4960-AAD6-85B694D1C2DA}" destId="{0456387E-C412-4819-BF8F-E2DE8AA5B054}" srcOrd="11" destOrd="0" presId="urn:microsoft.com/office/officeart/2005/8/layout/default"/>
    <dgm:cxn modelId="{A87E0D54-3B8E-419C-B1EA-4A33F3261AB5}" type="presParOf" srcId="{CE007D52-E0C8-4960-AAD6-85B694D1C2DA}" destId="{39B10748-97E1-4395-9F7F-FF01CC8588B6}" srcOrd="12" destOrd="0" presId="urn:microsoft.com/office/officeart/2005/8/layout/default"/>
    <dgm:cxn modelId="{31F0D6C9-9E45-42E1-A4CD-5ABA91CE42BB}" type="presParOf" srcId="{CE007D52-E0C8-4960-AAD6-85B694D1C2DA}" destId="{FF803DFE-19C2-47EC-B5AD-F70CEAB7025C}" srcOrd="13" destOrd="0" presId="urn:microsoft.com/office/officeart/2005/8/layout/default"/>
    <dgm:cxn modelId="{C0D7975C-5BA2-4BAC-AB2D-021BAD8C2E3C}" type="presParOf" srcId="{CE007D52-E0C8-4960-AAD6-85B694D1C2DA}" destId="{869B6886-F056-4624-B718-F1C260601BA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21FCFA-3F41-4902-A7EF-6EBF2073BC4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BD8311B-9045-4A6A-84F2-575BE8FA1F24}">
      <dgm:prSet phldrT="[Text]" custT="1"/>
      <dgm:spPr>
        <a:solidFill>
          <a:schemeClr val="tx2"/>
        </a:solidFill>
      </dgm:spPr>
      <dgm:t>
        <a:bodyPr/>
        <a:lstStyle/>
        <a:p>
          <a:r>
            <a:rPr lang="en-US" sz="4000" u="sng" dirty="0">
              <a:solidFill>
                <a:schemeClr val="bg1">
                  <a:lumMod val="95000"/>
                </a:schemeClr>
              </a:solidFill>
            </a:rPr>
            <a:t>Nursing Response Activities</a:t>
          </a:r>
        </a:p>
      </dgm:t>
    </dgm:pt>
    <dgm:pt modelId="{F9225BB7-1278-4531-BE8B-A6A4D2AAE720}" type="parTrans" cxnId="{0741B2B9-E5DF-4D71-A84B-3FD069B79339}">
      <dgm:prSet/>
      <dgm:spPr/>
      <dgm:t>
        <a:bodyPr/>
        <a:lstStyle/>
        <a:p>
          <a:endParaRPr lang="en-US"/>
        </a:p>
      </dgm:t>
    </dgm:pt>
    <dgm:pt modelId="{65EE5441-112D-4BE4-B5D5-772A6499586D}" type="sibTrans" cxnId="{0741B2B9-E5DF-4D71-A84B-3FD069B79339}">
      <dgm:prSet/>
      <dgm:spPr/>
      <dgm:t>
        <a:bodyPr/>
        <a:lstStyle/>
        <a:p>
          <a:endParaRPr lang="en-US"/>
        </a:p>
      </dgm:t>
    </dgm:pt>
    <dgm:pt modelId="{1BDD280A-892F-4E46-80D6-65A6FA8DD9F7}">
      <dgm:prSet phldrT="[Text]" custT="1"/>
      <dgm:spPr>
        <a:solidFill>
          <a:schemeClr val="accent2">
            <a:lumMod val="20000"/>
            <a:lumOff val="80000"/>
          </a:schemeClr>
        </a:solidFill>
      </dgm:spPr>
      <dgm:t>
        <a:bodyPr/>
        <a:lstStyle/>
        <a:p>
          <a:pPr>
            <a:buFont typeface="Arial" panose="020B0604020202020204" pitchFamily="34" charset="0"/>
            <a:buChar char="•"/>
          </a:pPr>
          <a:r>
            <a:rPr lang="en-US" sz="2600" b="0" u="sng" dirty="0">
              <a:solidFill>
                <a:schemeClr val="tx1"/>
              </a:solidFill>
            </a:rPr>
            <a:t>LTAT Command Center </a:t>
          </a:r>
          <a:r>
            <a:rPr lang="en-US" sz="2000" b="0" u="sng" dirty="0">
              <a:solidFill>
                <a:schemeClr val="tx1"/>
              </a:solidFill>
            </a:rPr>
            <a:t>(LTATCC)</a:t>
          </a:r>
        </a:p>
        <a:p>
          <a:pPr>
            <a:buFont typeface="Arial" panose="020B0604020202020204" pitchFamily="34" charset="0"/>
            <a:buChar char="•"/>
          </a:pPr>
          <a:endParaRPr lang="en-US" sz="3200" b="0" dirty="0">
            <a:solidFill>
              <a:schemeClr val="tx1"/>
            </a:solidFill>
          </a:endParaRPr>
        </a:p>
        <a:p>
          <a:pPr>
            <a:buFont typeface="Arial" panose="020B0604020202020204" pitchFamily="34" charset="0"/>
            <a:buChar char="•"/>
          </a:pPr>
          <a:r>
            <a:rPr lang="en-US" sz="1400" b="0" dirty="0">
              <a:solidFill>
                <a:schemeClr val="tx1"/>
              </a:solidFill>
            </a:rPr>
            <a:t>OCPHN Staff</a:t>
          </a:r>
        </a:p>
        <a:p>
          <a:pPr>
            <a:buFont typeface="Arial" panose="020B0604020202020204" pitchFamily="34" charset="0"/>
            <a:buChar char="•"/>
          </a:pPr>
          <a:r>
            <a:rPr lang="en-US" sz="1400" b="0" dirty="0">
              <a:solidFill>
                <a:schemeClr val="tx1"/>
              </a:solidFill>
            </a:rPr>
            <a:t>RNs assigned from other Sections</a:t>
          </a:r>
          <a:endParaRPr lang="en-US" sz="1500" b="0" dirty="0">
            <a:solidFill>
              <a:schemeClr val="tx1"/>
            </a:solidFill>
          </a:endParaRPr>
        </a:p>
        <a:p>
          <a:pPr>
            <a:buFont typeface="Arial" panose="020B0604020202020204" pitchFamily="34" charset="0"/>
            <a:buChar char="•"/>
          </a:pPr>
          <a:endParaRPr lang="en-US" sz="1800" b="0" dirty="0">
            <a:solidFill>
              <a:schemeClr val="tx1"/>
            </a:solidFill>
          </a:endParaRPr>
        </a:p>
        <a:p>
          <a:pPr>
            <a:buFont typeface="Arial" panose="020B0604020202020204" pitchFamily="34" charset="0"/>
            <a:buChar char="•"/>
          </a:pPr>
          <a:endParaRPr lang="en-US" sz="1400" dirty="0"/>
        </a:p>
      </dgm:t>
    </dgm:pt>
    <dgm:pt modelId="{B851EE54-9E9E-4E6E-816E-8B1702C91720}" type="parTrans" cxnId="{CBA311A7-DC7B-4633-A47E-D8CCED2F1807}">
      <dgm:prSet/>
      <dgm:spPr/>
      <dgm:t>
        <a:bodyPr/>
        <a:lstStyle/>
        <a:p>
          <a:endParaRPr lang="en-US"/>
        </a:p>
      </dgm:t>
    </dgm:pt>
    <dgm:pt modelId="{00B34BEF-CE15-4507-A3C3-D08BE5488FCD}" type="sibTrans" cxnId="{CBA311A7-DC7B-4633-A47E-D8CCED2F1807}">
      <dgm:prSet/>
      <dgm:spPr/>
      <dgm:t>
        <a:bodyPr/>
        <a:lstStyle/>
        <a:p>
          <a:endParaRPr lang="en-US"/>
        </a:p>
      </dgm:t>
    </dgm:pt>
    <dgm:pt modelId="{7370A355-102A-41C1-BE3A-3CB7EDD279FB}">
      <dgm:prSet phldrT="[Text]" custT="1"/>
      <dgm:spPr>
        <a:solidFill>
          <a:schemeClr val="accent2">
            <a:lumMod val="40000"/>
            <a:lumOff val="60000"/>
          </a:schemeClr>
        </a:solidFill>
      </dgm:spPr>
      <dgm:t>
        <a:bodyPr/>
        <a:lstStyle/>
        <a:p>
          <a:pPr algn="ctr">
            <a:buFont typeface="Arial" panose="020B0604020202020204" pitchFamily="34" charset="0"/>
          </a:pPr>
          <a:r>
            <a:rPr lang="en-US" sz="2600" b="0" u="sng" dirty="0">
              <a:solidFill>
                <a:schemeClr val="tx1"/>
              </a:solidFill>
            </a:rPr>
            <a:t>Critical Response Roles </a:t>
          </a:r>
          <a:endParaRPr lang="en-US" sz="1100" b="0" dirty="0">
            <a:solidFill>
              <a:schemeClr val="tx1"/>
            </a:solidFill>
          </a:endParaRPr>
        </a:p>
        <a:p>
          <a:pPr algn="l">
            <a:buFont typeface="Arial" panose="020B0604020202020204" pitchFamily="34" charset="0"/>
          </a:pPr>
          <a:endParaRPr lang="en-US" sz="1400" b="0" dirty="0">
            <a:solidFill>
              <a:schemeClr val="tx1"/>
            </a:solidFill>
          </a:endParaRPr>
        </a:p>
        <a:p>
          <a:pPr algn="l">
            <a:buFont typeface="Arial" panose="020B0604020202020204" pitchFamily="34" charset="0"/>
          </a:pPr>
          <a:r>
            <a:rPr lang="en-US" sz="1400" b="0" dirty="0">
              <a:solidFill>
                <a:schemeClr val="tx1"/>
              </a:solidFill>
            </a:rPr>
            <a:t>Communicable Disease Nurse Consultants</a:t>
          </a:r>
        </a:p>
        <a:p>
          <a:pPr algn="l">
            <a:buFont typeface="Arial" panose="020B0604020202020204" pitchFamily="34" charset="0"/>
          </a:pPr>
          <a:r>
            <a:rPr lang="en-US" sz="1400" b="0" dirty="0">
              <a:solidFill>
                <a:schemeClr val="tx1"/>
              </a:solidFill>
            </a:rPr>
            <a:t>Immunization Branch Nurse Consultants</a:t>
          </a:r>
        </a:p>
        <a:p>
          <a:pPr algn="l">
            <a:buFont typeface="Arial" panose="020B0604020202020204" pitchFamily="34" charset="0"/>
          </a:pPr>
          <a:r>
            <a:rPr lang="en-US" sz="1400" b="0" dirty="0">
              <a:solidFill>
                <a:schemeClr val="tx1"/>
              </a:solidFill>
            </a:rPr>
            <a:t>State Maternal Health Nurse Consultant </a:t>
          </a:r>
          <a:endParaRPr lang="en-US" sz="1100" b="0" dirty="0">
            <a:solidFill>
              <a:schemeClr val="tx1"/>
            </a:solidFill>
          </a:endParaRPr>
        </a:p>
        <a:p>
          <a:pPr algn="l">
            <a:buFont typeface="Arial" panose="020B0604020202020204" pitchFamily="34" charset="0"/>
          </a:pPr>
          <a:endParaRPr lang="en-US" sz="1800" b="0" dirty="0">
            <a:solidFill>
              <a:schemeClr val="tx1"/>
            </a:solidFill>
          </a:endParaRPr>
        </a:p>
        <a:p>
          <a:pPr algn="l">
            <a:buFont typeface="Arial" panose="020B0604020202020204" pitchFamily="34" charset="0"/>
          </a:pPr>
          <a:endParaRPr lang="en-US" sz="300" dirty="0">
            <a:solidFill>
              <a:schemeClr val="tx1"/>
            </a:solidFill>
          </a:endParaRPr>
        </a:p>
      </dgm:t>
    </dgm:pt>
    <dgm:pt modelId="{D243E76F-B4FF-4ADB-8871-FD0AB73F4B71}" type="parTrans" cxnId="{1C0A1CE5-D5B2-448C-B260-1B131F8C4124}">
      <dgm:prSet/>
      <dgm:spPr/>
      <dgm:t>
        <a:bodyPr/>
        <a:lstStyle/>
        <a:p>
          <a:endParaRPr lang="en-US"/>
        </a:p>
      </dgm:t>
    </dgm:pt>
    <dgm:pt modelId="{E964F99D-5654-4649-81D6-7707E9AAF656}" type="sibTrans" cxnId="{1C0A1CE5-D5B2-448C-B260-1B131F8C4124}">
      <dgm:prSet/>
      <dgm:spPr/>
      <dgm:t>
        <a:bodyPr/>
        <a:lstStyle/>
        <a:p>
          <a:endParaRPr lang="en-US"/>
        </a:p>
      </dgm:t>
    </dgm:pt>
    <dgm:pt modelId="{7A26E812-1ACB-4849-B595-33FD3D9AFA4C}">
      <dgm:prSet phldrT="[Text]" custT="1"/>
      <dgm:spPr>
        <a:solidFill>
          <a:schemeClr val="accent2">
            <a:lumMod val="60000"/>
            <a:lumOff val="40000"/>
          </a:schemeClr>
        </a:solidFill>
      </dgm:spPr>
      <dgm:t>
        <a:bodyPr/>
        <a:lstStyle/>
        <a:p>
          <a:pPr algn="ctr">
            <a:buFont typeface="Arial" panose="020B0604020202020204" pitchFamily="34" charset="0"/>
            <a:buNone/>
          </a:pPr>
          <a:r>
            <a:rPr lang="en-US" sz="2600" b="0" u="sng" dirty="0">
              <a:solidFill>
                <a:schemeClr val="tx1"/>
              </a:solidFill>
            </a:rPr>
            <a:t>Deployment to Shelter</a:t>
          </a:r>
        </a:p>
        <a:p>
          <a:pPr algn="ctr">
            <a:buFont typeface="Arial" panose="020B0604020202020204" pitchFamily="34" charset="0"/>
            <a:buNone/>
          </a:pPr>
          <a:endParaRPr lang="en-US" sz="1100" b="0" dirty="0">
            <a:solidFill>
              <a:schemeClr val="tx1"/>
            </a:solidFill>
          </a:endParaRPr>
        </a:p>
        <a:p>
          <a:pPr algn="ctr">
            <a:buFont typeface="Arial" panose="020B0604020202020204" pitchFamily="34" charset="0"/>
            <a:buNone/>
          </a:pPr>
          <a:r>
            <a:rPr lang="en-US" sz="1400" b="0" dirty="0">
              <a:solidFill>
                <a:schemeClr val="tx1"/>
              </a:solidFill>
            </a:rPr>
            <a:t>Remaining nurses may volunteer for a 5–7-day deployment to a county </a:t>
          </a:r>
        </a:p>
        <a:p>
          <a:pPr algn="ctr">
            <a:buFont typeface="Arial" panose="020B0604020202020204" pitchFamily="34" charset="0"/>
            <a:buNone/>
          </a:pPr>
          <a:endParaRPr lang="en-US" sz="1100" b="0" dirty="0">
            <a:solidFill>
              <a:schemeClr val="tx1"/>
            </a:solidFill>
          </a:endParaRPr>
        </a:p>
        <a:p>
          <a:pPr algn="ctr">
            <a:buFont typeface="Arial" panose="020B0604020202020204" pitchFamily="34" charset="0"/>
            <a:buNone/>
          </a:pPr>
          <a:endParaRPr lang="en-US" sz="900" b="0" dirty="0">
            <a:solidFill>
              <a:schemeClr val="tx1"/>
            </a:solidFill>
          </a:endParaRPr>
        </a:p>
        <a:p>
          <a:pPr algn="ctr">
            <a:buFont typeface="Arial" panose="020B0604020202020204" pitchFamily="34" charset="0"/>
            <a:buNone/>
          </a:pPr>
          <a:endParaRPr lang="en-US" sz="900" b="0" dirty="0">
            <a:solidFill>
              <a:schemeClr val="tx1"/>
            </a:solidFill>
          </a:endParaRPr>
        </a:p>
        <a:p>
          <a:pPr algn="ctr">
            <a:buFont typeface="Arial" panose="020B0604020202020204" pitchFamily="34" charset="0"/>
            <a:buNone/>
          </a:pPr>
          <a:endParaRPr lang="en-US" sz="900" b="0" dirty="0">
            <a:solidFill>
              <a:schemeClr val="tx1"/>
            </a:solidFill>
          </a:endParaRPr>
        </a:p>
        <a:p>
          <a:pPr algn="ctr">
            <a:buFont typeface="Arial" panose="020B0604020202020204" pitchFamily="34" charset="0"/>
            <a:buNone/>
          </a:pPr>
          <a:endParaRPr lang="en-US" sz="2000" b="0" dirty="0">
            <a:solidFill>
              <a:schemeClr val="tx1"/>
            </a:solidFill>
          </a:endParaRPr>
        </a:p>
      </dgm:t>
    </dgm:pt>
    <dgm:pt modelId="{8CBB5E3C-0195-4EE0-87FD-01090DC176B7}" type="parTrans" cxnId="{DA198F6D-F18C-4361-B31F-7DEE59AD74B0}">
      <dgm:prSet/>
      <dgm:spPr/>
      <dgm:t>
        <a:bodyPr/>
        <a:lstStyle/>
        <a:p>
          <a:endParaRPr lang="en-US"/>
        </a:p>
      </dgm:t>
    </dgm:pt>
    <dgm:pt modelId="{635E09DE-3A35-45BD-8053-DC841D3ABEE1}" type="sibTrans" cxnId="{DA198F6D-F18C-4361-B31F-7DEE59AD74B0}">
      <dgm:prSet/>
      <dgm:spPr/>
      <dgm:t>
        <a:bodyPr/>
        <a:lstStyle/>
        <a:p>
          <a:endParaRPr lang="en-US"/>
        </a:p>
      </dgm:t>
    </dgm:pt>
    <dgm:pt modelId="{5B26166A-676F-4BDD-8A74-3EC2104993F6}" type="pres">
      <dgm:prSet presAssocID="{ED21FCFA-3F41-4902-A7EF-6EBF2073BC4C}" presName="composite" presStyleCnt="0">
        <dgm:presLayoutVars>
          <dgm:chMax val="1"/>
          <dgm:dir/>
          <dgm:resizeHandles val="exact"/>
        </dgm:presLayoutVars>
      </dgm:prSet>
      <dgm:spPr/>
    </dgm:pt>
    <dgm:pt modelId="{E79F0A34-37EA-4C68-8CC1-AD08D3BD8CEB}" type="pres">
      <dgm:prSet presAssocID="{ABD8311B-9045-4A6A-84F2-575BE8FA1F24}" presName="roof" presStyleLbl="dkBgShp" presStyleIdx="0" presStyleCnt="2" custLinFactNeighborX="66150" custLinFactNeighborY="12903"/>
      <dgm:spPr/>
    </dgm:pt>
    <dgm:pt modelId="{2F6A7521-0707-4F4F-94F6-FCE53D582BFF}" type="pres">
      <dgm:prSet presAssocID="{ABD8311B-9045-4A6A-84F2-575BE8FA1F24}" presName="pillars" presStyleCnt="0"/>
      <dgm:spPr/>
    </dgm:pt>
    <dgm:pt modelId="{B3AA4318-7BC2-4390-9B86-D868871AFD9A}" type="pres">
      <dgm:prSet presAssocID="{ABD8311B-9045-4A6A-84F2-575BE8FA1F24}" presName="pillar1" presStyleLbl="node1" presStyleIdx="0" presStyleCnt="3" custScaleX="95078" custLinFactX="88" custLinFactNeighborX="100000" custLinFactNeighborY="1509">
        <dgm:presLayoutVars>
          <dgm:bulletEnabled val="1"/>
        </dgm:presLayoutVars>
      </dgm:prSet>
      <dgm:spPr/>
    </dgm:pt>
    <dgm:pt modelId="{B70BF175-9D9B-4A1D-9AE8-5FF382825303}" type="pres">
      <dgm:prSet presAssocID="{7370A355-102A-41C1-BE3A-3CB7EDD279FB}" presName="pillarX" presStyleLbl="node1" presStyleIdx="1" presStyleCnt="3" custScaleX="100394" custScaleY="105554" custLinFactX="-17899" custLinFactNeighborX="-100000" custLinFactNeighborY="4441">
        <dgm:presLayoutVars>
          <dgm:bulletEnabled val="1"/>
        </dgm:presLayoutVars>
      </dgm:prSet>
      <dgm:spPr/>
    </dgm:pt>
    <dgm:pt modelId="{A283F4B1-0FF3-4D54-B5A7-2BB16B8346E5}" type="pres">
      <dgm:prSet presAssocID="{7A26E812-1ACB-4849-B595-33FD3D9AFA4C}" presName="pillarX" presStyleLbl="node1" presStyleIdx="2" presStyleCnt="3" custScaleX="91910" custLinFactNeighborX="634" custLinFactNeighborY="1379">
        <dgm:presLayoutVars>
          <dgm:bulletEnabled val="1"/>
        </dgm:presLayoutVars>
      </dgm:prSet>
      <dgm:spPr/>
    </dgm:pt>
    <dgm:pt modelId="{2FD7A388-F88B-47C6-8E36-C085C27102CE}" type="pres">
      <dgm:prSet presAssocID="{ABD8311B-9045-4A6A-84F2-575BE8FA1F24}" presName="base" presStyleLbl="dkBgShp" presStyleIdx="1" presStyleCnt="2"/>
      <dgm:spPr>
        <a:solidFill>
          <a:schemeClr val="tx2">
            <a:lumMod val="60000"/>
            <a:lumOff val="40000"/>
          </a:schemeClr>
        </a:solidFill>
      </dgm:spPr>
    </dgm:pt>
  </dgm:ptLst>
  <dgm:cxnLst>
    <dgm:cxn modelId="{98B01735-3A41-47A6-936F-96BE97E97E70}" type="presOf" srcId="{ED21FCFA-3F41-4902-A7EF-6EBF2073BC4C}" destId="{5B26166A-676F-4BDD-8A74-3EC2104993F6}" srcOrd="0" destOrd="0" presId="urn:microsoft.com/office/officeart/2005/8/layout/hList3"/>
    <dgm:cxn modelId="{8BEE8642-68E6-4C2D-B3BC-0B46B5A068B6}" type="presOf" srcId="{1BDD280A-892F-4E46-80D6-65A6FA8DD9F7}" destId="{B3AA4318-7BC2-4390-9B86-D868871AFD9A}" srcOrd="0" destOrd="0" presId="urn:microsoft.com/office/officeart/2005/8/layout/hList3"/>
    <dgm:cxn modelId="{2DFC2465-1504-48B1-A40C-D49336BC3B6B}" type="presOf" srcId="{ABD8311B-9045-4A6A-84F2-575BE8FA1F24}" destId="{E79F0A34-37EA-4C68-8CC1-AD08D3BD8CEB}" srcOrd="0" destOrd="0" presId="urn:microsoft.com/office/officeart/2005/8/layout/hList3"/>
    <dgm:cxn modelId="{DA198F6D-F18C-4361-B31F-7DEE59AD74B0}" srcId="{ABD8311B-9045-4A6A-84F2-575BE8FA1F24}" destId="{7A26E812-1ACB-4849-B595-33FD3D9AFA4C}" srcOrd="2" destOrd="0" parTransId="{8CBB5E3C-0195-4EE0-87FD-01090DC176B7}" sibTransId="{635E09DE-3A35-45BD-8053-DC841D3ABEE1}"/>
    <dgm:cxn modelId="{CBA311A7-DC7B-4633-A47E-D8CCED2F1807}" srcId="{ABD8311B-9045-4A6A-84F2-575BE8FA1F24}" destId="{1BDD280A-892F-4E46-80D6-65A6FA8DD9F7}" srcOrd="0" destOrd="0" parTransId="{B851EE54-9E9E-4E6E-816E-8B1702C91720}" sibTransId="{00B34BEF-CE15-4507-A3C3-D08BE5488FCD}"/>
    <dgm:cxn modelId="{117E3FA7-B349-4F95-B31D-B9E223EC6E4F}" type="presOf" srcId="{7A26E812-1ACB-4849-B595-33FD3D9AFA4C}" destId="{A283F4B1-0FF3-4D54-B5A7-2BB16B8346E5}" srcOrd="0" destOrd="0" presId="urn:microsoft.com/office/officeart/2005/8/layout/hList3"/>
    <dgm:cxn modelId="{0741B2B9-E5DF-4D71-A84B-3FD069B79339}" srcId="{ED21FCFA-3F41-4902-A7EF-6EBF2073BC4C}" destId="{ABD8311B-9045-4A6A-84F2-575BE8FA1F24}" srcOrd="0" destOrd="0" parTransId="{F9225BB7-1278-4531-BE8B-A6A4D2AAE720}" sibTransId="{65EE5441-112D-4BE4-B5D5-772A6499586D}"/>
    <dgm:cxn modelId="{9A14C5E1-C87E-4276-A81B-72A2DC430373}" type="presOf" srcId="{7370A355-102A-41C1-BE3A-3CB7EDD279FB}" destId="{B70BF175-9D9B-4A1D-9AE8-5FF382825303}" srcOrd="0" destOrd="0" presId="urn:microsoft.com/office/officeart/2005/8/layout/hList3"/>
    <dgm:cxn modelId="{1C0A1CE5-D5B2-448C-B260-1B131F8C4124}" srcId="{ABD8311B-9045-4A6A-84F2-575BE8FA1F24}" destId="{7370A355-102A-41C1-BE3A-3CB7EDD279FB}" srcOrd="1" destOrd="0" parTransId="{D243E76F-B4FF-4ADB-8871-FD0AB73F4B71}" sibTransId="{E964F99D-5654-4649-81D6-7707E9AAF656}"/>
    <dgm:cxn modelId="{199286E9-7E79-41BC-85E9-EB8F4C6E0F1F}" type="presParOf" srcId="{5B26166A-676F-4BDD-8A74-3EC2104993F6}" destId="{E79F0A34-37EA-4C68-8CC1-AD08D3BD8CEB}" srcOrd="0" destOrd="0" presId="urn:microsoft.com/office/officeart/2005/8/layout/hList3"/>
    <dgm:cxn modelId="{8D275369-1D11-4A0D-8A18-A06712E5A92D}" type="presParOf" srcId="{5B26166A-676F-4BDD-8A74-3EC2104993F6}" destId="{2F6A7521-0707-4F4F-94F6-FCE53D582BFF}" srcOrd="1" destOrd="0" presId="urn:microsoft.com/office/officeart/2005/8/layout/hList3"/>
    <dgm:cxn modelId="{9753B8FA-6F5B-4358-BF37-D14E93369BE9}" type="presParOf" srcId="{2F6A7521-0707-4F4F-94F6-FCE53D582BFF}" destId="{B3AA4318-7BC2-4390-9B86-D868871AFD9A}" srcOrd="0" destOrd="0" presId="urn:microsoft.com/office/officeart/2005/8/layout/hList3"/>
    <dgm:cxn modelId="{A9943D2D-1FBD-448D-B297-899BF5D107BA}" type="presParOf" srcId="{2F6A7521-0707-4F4F-94F6-FCE53D582BFF}" destId="{B70BF175-9D9B-4A1D-9AE8-5FF382825303}" srcOrd="1" destOrd="0" presId="urn:microsoft.com/office/officeart/2005/8/layout/hList3"/>
    <dgm:cxn modelId="{E4341C2C-20FB-4299-89F7-DA67D457FC52}" type="presParOf" srcId="{2F6A7521-0707-4F4F-94F6-FCE53D582BFF}" destId="{A283F4B1-0FF3-4D54-B5A7-2BB16B8346E5}" srcOrd="2" destOrd="0" presId="urn:microsoft.com/office/officeart/2005/8/layout/hList3"/>
    <dgm:cxn modelId="{C13D3CE4-264C-4014-8CAB-187A3EB967F7}" type="presParOf" srcId="{5B26166A-676F-4BDD-8A74-3EC2104993F6}" destId="{2FD7A388-F88B-47C6-8E36-C085C27102C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88D456-4EB0-4634-9420-39F4F359B1E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42586A-A165-4764-97CB-1F0B5FD226CE}">
      <dgm:prSet/>
      <dgm:spPr/>
      <dgm:t>
        <a:bodyPr/>
        <a:lstStyle/>
        <a:p>
          <a:pPr>
            <a:lnSpc>
              <a:spcPct val="100000"/>
            </a:lnSpc>
          </a:pPr>
          <a:r>
            <a:rPr lang="en-US" b="0"/>
            <a:t>Hurricane Florence, lived experience</a:t>
          </a:r>
          <a:endParaRPr lang="en-US"/>
        </a:p>
      </dgm:t>
    </dgm:pt>
    <dgm:pt modelId="{1EE4DE2B-1395-48F5-BD75-3B6ECA15FF1A}" type="parTrans" cxnId="{63CDC73E-173F-494F-8A63-14228F9381A4}">
      <dgm:prSet/>
      <dgm:spPr/>
      <dgm:t>
        <a:bodyPr/>
        <a:lstStyle/>
        <a:p>
          <a:endParaRPr lang="en-US"/>
        </a:p>
      </dgm:t>
    </dgm:pt>
    <dgm:pt modelId="{7A3EE44D-2E0C-41A3-ABE2-9E4CC6719367}" type="sibTrans" cxnId="{63CDC73E-173F-494F-8A63-14228F9381A4}">
      <dgm:prSet/>
      <dgm:spPr/>
      <dgm:t>
        <a:bodyPr/>
        <a:lstStyle/>
        <a:p>
          <a:endParaRPr lang="en-US"/>
        </a:p>
      </dgm:t>
    </dgm:pt>
    <dgm:pt modelId="{7AAD3327-0127-42DB-A6F0-2DF9DBADA031}">
      <dgm:prSet/>
      <dgm:spPr/>
      <dgm:t>
        <a:bodyPr/>
        <a:lstStyle/>
        <a:p>
          <a:pPr>
            <a:lnSpc>
              <a:spcPct val="100000"/>
            </a:lnSpc>
          </a:pPr>
          <a:r>
            <a:rPr lang="en-US" b="0" dirty="0"/>
            <a:t>Built on National Nursing Support Models</a:t>
          </a:r>
          <a:endParaRPr lang="en-US" dirty="0"/>
        </a:p>
      </dgm:t>
    </dgm:pt>
    <dgm:pt modelId="{DDC3545F-F276-4A62-A102-3372AFC435FB}" type="parTrans" cxnId="{1E712B44-0F39-4736-BEA6-F2162A720A71}">
      <dgm:prSet/>
      <dgm:spPr/>
      <dgm:t>
        <a:bodyPr/>
        <a:lstStyle/>
        <a:p>
          <a:endParaRPr lang="en-US"/>
        </a:p>
      </dgm:t>
    </dgm:pt>
    <dgm:pt modelId="{4012C917-AEA7-458F-B90B-6CBF1B8D132F}" type="sibTrans" cxnId="{1E712B44-0F39-4736-BEA6-F2162A720A71}">
      <dgm:prSet/>
      <dgm:spPr/>
      <dgm:t>
        <a:bodyPr/>
        <a:lstStyle/>
        <a:p>
          <a:endParaRPr lang="en-US"/>
        </a:p>
      </dgm:t>
    </dgm:pt>
    <dgm:pt modelId="{6AD03C1A-8C06-4CCE-A506-893EA3EC2CDC}" type="pres">
      <dgm:prSet presAssocID="{AE88D456-4EB0-4634-9420-39F4F359B1EB}" presName="root" presStyleCnt="0">
        <dgm:presLayoutVars>
          <dgm:dir/>
          <dgm:resizeHandles val="exact"/>
        </dgm:presLayoutVars>
      </dgm:prSet>
      <dgm:spPr/>
    </dgm:pt>
    <dgm:pt modelId="{4F345EF6-83AB-486B-B723-9F6AD2A21D0A}" type="pres">
      <dgm:prSet presAssocID="{9E42586A-A165-4764-97CB-1F0B5FD226CE}" presName="compNode" presStyleCnt="0"/>
      <dgm:spPr/>
    </dgm:pt>
    <dgm:pt modelId="{B4FE2B56-211A-47DA-AAFB-AA27393F642E}" type="pres">
      <dgm:prSet presAssocID="{9E42586A-A165-4764-97CB-1F0B5FD226CE}" presName="bgRect" presStyleLbl="bgShp" presStyleIdx="0" presStyleCnt="2"/>
      <dgm:spPr/>
    </dgm:pt>
    <dgm:pt modelId="{89CB92E1-33E4-474F-913B-C4CB54530E7C}" type="pres">
      <dgm:prSet presAssocID="{9E42586A-A165-4764-97CB-1F0B5FD226C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ning"/>
        </a:ext>
      </dgm:extLst>
    </dgm:pt>
    <dgm:pt modelId="{332913F0-A792-4A85-ABF0-EFA3044B275D}" type="pres">
      <dgm:prSet presAssocID="{9E42586A-A165-4764-97CB-1F0B5FD226CE}" presName="spaceRect" presStyleCnt="0"/>
      <dgm:spPr/>
    </dgm:pt>
    <dgm:pt modelId="{639C7464-FD97-4EFC-8819-0CD17D6204EB}" type="pres">
      <dgm:prSet presAssocID="{9E42586A-A165-4764-97CB-1F0B5FD226CE}" presName="parTx" presStyleLbl="revTx" presStyleIdx="0" presStyleCnt="2">
        <dgm:presLayoutVars>
          <dgm:chMax val="0"/>
          <dgm:chPref val="0"/>
        </dgm:presLayoutVars>
      </dgm:prSet>
      <dgm:spPr/>
    </dgm:pt>
    <dgm:pt modelId="{F260C3A8-4F0F-44D5-81F6-85870CF79565}" type="pres">
      <dgm:prSet presAssocID="{7A3EE44D-2E0C-41A3-ABE2-9E4CC6719367}" presName="sibTrans" presStyleCnt="0"/>
      <dgm:spPr/>
    </dgm:pt>
    <dgm:pt modelId="{2EBF64A0-DE2E-4F8A-B294-E52E4FA97269}" type="pres">
      <dgm:prSet presAssocID="{7AAD3327-0127-42DB-A6F0-2DF9DBADA031}" presName="compNode" presStyleCnt="0"/>
      <dgm:spPr/>
    </dgm:pt>
    <dgm:pt modelId="{A23F1CB9-F5FD-41EA-A4B4-1CF59EDC6165}" type="pres">
      <dgm:prSet presAssocID="{7AAD3327-0127-42DB-A6F0-2DF9DBADA031}" presName="bgRect" presStyleLbl="bgShp" presStyleIdx="1" presStyleCnt="2"/>
      <dgm:spPr/>
    </dgm:pt>
    <dgm:pt modelId="{EE307456-1951-4E89-B3A5-86CFCB3C7E36}" type="pres">
      <dgm:prSet presAssocID="{7AAD3327-0127-42DB-A6F0-2DF9DBADA03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7E86A29B-95D7-4537-B8F1-68B7BFB16427}" type="pres">
      <dgm:prSet presAssocID="{7AAD3327-0127-42DB-A6F0-2DF9DBADA031}" presName="spaceRect" presStyleCnt="0"/>
      <dgm:spPr/>
    </dgm:pt>
    <dgm:pt modelId="{E2BD3B5A-08C1-4B2D-A27B-9AD5D99E058C}" type="pres">
      <dgm:prSet presAssocID="{7AAD3327-0127-42DB-A6F0-2DF9DBADA031}" presName="parTx" presStyleLbl="revTx" presStyleIdx="1" presStyleCnt="2">
        <dgm:presLayoutVars>
          <dgm:chMax val="0"/>
          <dgm:chPref val="0"/>
        </dgm:presLayoutVars>
      </dgm:prSet>
      <dgm:spPr/>
    </dgm:pt>
  </dgm:ptLst>
  <dgm:cxnLst>
    <dgm:cxn modelId="{5CABC90E-725D-43BD-A59B-54170829F8A7}" type="presOf" srcId="{7AAD3327-0127-42DB-A6F0-2DF9DBADA031}" destId="{E2BD3B5A-08C1-4B2D-A27B-9AD5D99E058C}" srcOrd="0" destOrd="0" presId="urn:microsoft.com/office/officeart/2018/2/layout/IconVerticalSolidList"/>
    <dgm:cxn modelId="{63CDC73E-173F-494F-8A63-14228F9381A4}" srcId="{AE88D456-4EB0-4634-9420-39F4F359B1EB}" destId="{9E42586A-A165-4764-97CB-1F0B5FD226CE}" srcOrd="0" destOrd="0" parTransId="{1EE4DE2B-1395-48F5-BD75-3B6ECA15FF1A}" sibTransId="{7A3EE44D-2E0C-41A3-ABE2-9E4CC6719367}"/>
    <dgm:cxn modelId="{1E712B44-0F39-4736-BEA6-F2162A720A71}" srcId="{AE88D456-4EB0-4634-9420-39F4F359B1EB}" destId="{7AAD3327-0127-42DB-A6F0-2DF9DBADA031}" srcOrd="1" destOrd="0" parTransId="{DDC3545F-F276-4A62-A102-3372AFC435FB}" sibTransId="{4012C917-AEA7-458F-B90B-6CBF1B8D132F}"/>
    <dgm:cxn modelId="{B1AAE44C-1E54-46AF-B508-BF9E15EE0CC4}" type="presOf" srcId="{AE88D456-4EB0-4634-9420-39F4F359B1EB}" destId="{6AD03C1A-8C06-4CCE-A506-893EA3EC2CDC}" srcOrd="0" destOrd="0" presId="urn:microsoft.com/office/officeart/2018/2/layout/IconVerticalSolidList"/>
    <dgm:cxn modelId="{4ADBDDB7-C434-49F3-91FB-4E75BF73A643}" type="presOf" srcId="{9E42586A-A165-4764-97CB-1F0B5FD226CE}" destId="{639C7464-FD97-4EFC-8819-0CD17D6204EB}" srcOrd="0" destOrd="0" presId="urn:microsoft.com/office/officeart/2018/2/layout/IconVerticalSolidList"/>
    <dgm:cxn modelId="{E022949C-75B9-4309-9827-B778A1B6523B}" type="presParOf" srcId="{6AD03C1A-8C06-4CCE-A506-893EA3EC2CDC}" destId="{4F345EF6-83AB-486B-B723-9F6AD2A21D0A}" srcOrd="0" destOrd="0" presId="urn:microsoft.com/office/officeart/2018/2/layout/IconVerticalSolidList"/>
    <dgm:cxn modelId="{43E74129-4556-4FFD-AA72-F993EFEB7773}" type="presParOf" srcId="{4F345EF6-83AB-486B-B723-9F6AD2A21D0A}" destId="{B4FE2B56-211A-47DA-AAFB-AA27393F642E}" srcOrd="0" destOrd="0" presId="urn:microsoft.com/office/officeart/2018/2/layout/IconVerticalSolidList"/>
    <dgm:cxn modelId="{F9AB17DB-6F11-4B11-8568-110BC8A50EC2}" type="presParOf" srcId="{4F345EF6-83AB-486B-B723-9F6AD2A21D0A}" destId="{89CB92E1-33E4-474F-913B-C4CB54530E7C}" srcOrd="1" destOrd="0" presId="urn:microsoft.com/office/officeart/2018/2/layout/IconVerticalSolidList"/>
    <dgm:cxn modelId="{4E9268D6-0C6E-4E88-AABD-D51C00F1A9F2}" type="presParOf" srcId="{4F345EF6-83AB-486B-B723-9F6AD2A21D0A}" destId="{332913F0-A792-4A85-ABF0-EFA3044B275D}" srcOrd="2" destOrd="0" presId="urn:microsoft.com/office/officeart/2018/2/layout/IconVerticalSolidList"/>
    <dgm:cxn modelId="{283ABAC2-5920-48EB-ADCB-284946969DD9}" type="presParOf" srcId="{4F345EF6-83AB-486B-B723-9F6AD2A21D0A}" destId="{639C7464-FD97-4EFC-8819-0CD17D6204EB}" srcOrd="3" destOrd="0" presId="urn:microsoft.com/office/officeart/2018/2/layout/IconVerticalSolidList"/>
    <dgm:cxn modelId="{220EEF45-D84E-462A-8897-DB17094E444E}" type="presParOf" srcId="{6AD03C1A-8C06-4CCE-A506-893EA3EC2CDC}" destId="{F260C3A8-4F0F-44D5-81F6-85870CF79565}" srcOrd="1" destOrd="0" presId="urn:microsoft.com/office/officeart/2018/2/layout/IconVerticalSolidList"/>
    <dgm:cxn modelId="{12C36174-8992-464A-BA75-F49DD2AD5184}" type="presParOf" srcId="{6AD03C1A-8C06-4CCE-A506-893EA3EC2CDC}" destId="{2EBF64A0-DE2E-4F8A-B294-E52E4FA97269}" srcOrd="2" destOrd="0" presId="urn:microsoft.com/office/officeart/2018/2/layout/IconVerticalSolidList"/>
    <dgm:cxn modelId="{9CAA9743-BC93-40DD-B3A5-53B3B61D5E41}" type="presParOf" srcId="{2EBF64A0-DE2E-4F8A-B294-E52E4FA97269}" destId="{A23F1CB9-F5FD-41EA-A4B4-1CF59EDC6165}" srcOrd="0" destOrd="0" presId="urn:microsoft.com/office/officeart/2018/2/layout/IconVerticalSolidList"/>
    <dgm:cxn modelId="{A3DBFC7D-9134-47E1-88A3-346484344791}" type="presParOf" srcId="{2EBF64A0-DE2E-4F8A-B294-E52E4FA97269}" destId="{EE307456-1951-4E89-B3A5-86CFCB3C7E36}" srcOrd="1" destOrd="0" presId="urn:microsoft.com/office/officeart/2018/2/layout/IconVerticalSolidList"/>
    <dgm:cxn modelId="{FA1E2FB3-BBB2-4EC3-8DA1-8732B8F202D7}" type="presParOf" srcId="{2EBF64A0-DE2E-4F8A-B294-E52E4FA97269}" destId="{7E86A29B-95D7-4537-B8F1-68B7BFB16427}" srcOrd="2" destOrd="0" presId="urn:microsoft.com/office/officeart/2018/2/layout/IconVerticalSolidList"/>
    <dgm:cxn modelId="{164F23C7-FFE0-484E-BFCE-F46B0DF63C17}" type="presParOf" srcId="{2EBF64A0-DE2E-4F8A-B294-E52E4FA97269}" destId="{E2BD3B5A-08C1-4B2D-A27B-9AD5D99E058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2F1E49-0205-4A64-9FAB-18E512A465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ABFD77C-97B6-4B80-8603-5E18EE6850C0}">
      <dgm:prSet/>
      <dgm:spPr/>
      <dgm:t>
        <a:bodyPr/>
        <a:lstStyle/>
        <a:p>
          <a:r>
            <a:rPr lang="en-US"/>
            <a:t>A Nurse Consultant is assigned to support the nursing leadership of each shelter as soon as LTAT is notified the shelter is open</a:t>
          </a:r>
        </a:p>
      </dgm:t>
    </dgm:pt>
    <dgm:pt modelId="{807D8229-4033-4F9F-97FD-FFB185E2DFB4}" type="parTrans" cxnId="{B7CD1E5E-EAF6-4ADE-8BBD-842D4DF9F89F}">
      <dgm:prSet/>
      <dgm:spPr/>
      <dgm:t>
        <a:bodyPr/>
        <a:lstStyle/>
        <a:p>
          <a:endParaRPr lang="en-US"/>
        </a:p>
      </dgm:t>
    </dgm:pt>
    <dgm:pt modelId="{E0B1770B-B962-4A87-9BB2-B9E02EA472C2}" type="sibTrans" cxnId="{B7CD1E5E-EAF6-4ADE-8BBD-842D4DF9F89F}">
      <dgm:prSet/>
      <dgm:spPr/>
      <dgm:t>
        <a:bodyPr/>
        <a:lstStyle/>
        <a:p>
          <a:endParaRPr lang="en-US"/>
        </a:p>
      </dgm:t>
    </dgm:pt>
    <dgm:pt modelId="{1C248595-769E-487A-95F5-38651D342FBD}">
      <dgm:prSet/>
      <dgm:spPr/>
      <dgm:t>
        <a:bodyPr/>
        <a:lstStyle/>
        <a:p>
          <a:r>
            <a:rPr lang="en-US"/>
            <a:t>Daily check-in with each shelter nurse leader</a:t>
          </a:r>
        </a:p>
      </dgm:t>
    </dgm:pt>
    <dgm:pt modelId="{657B4336-1213-406B-A5D4-42901C99D5ED}" type="parTrans" cxnId="{8863F685-925D-40F2-A000-60942A728C58}">
      <dgm:prSet/>
      <dgm:spPr/>
      <dgm:t>
        <a:bodyPr/>
        <a:lstStyle/>
        <a:p>
          <a:endParaRPr lang="en-US"/>
        </a:p>
      </dgm:t>
    </dgm:pt>
    <dgm:pt modelId="{F102109E-D62D-461F-8F94-0C505D5B8514}" type="sibTrans" cxnId="{8863F685-925D-40F2-A000-60942A728C58}">
      <dgm:prSet/>
      <dgm:spPr/>
      <dgm:t>
        <a:bodyPr/>
        <a:lstStyle/>
        <a:p>
          <a:endParaRPr lang="en-US"/>
        </a:p>
      </dgm:t>
    </dgm:pt>
    <dgm:pt modelId="{F603386A-D6BA-4DD8-B736-10774DE923D2}">
      <dgm:prSet/>
      <dgm:spPr/>
      <dgm:t>
        <a:bodyPr/>
        <a:lstStyle/>
        <a:p>
          <a:r>
            <a:rPr lang="en-US"/>
            <a:t>Direct communication to PHP&amp;R and NCEM </a:t>
          </a:r>
        </a:p>
      </dgm:t>
    </dgm:pt>
    <dgm:pt modelId="{736AE2E4-069B-42E7-88F9-E73D32AE55EC}" type="parTrans" cxnId="{DC897CD3-BB25-402D-8759-218BDB826BDC}">
      <dgm:prSet/>
      <dgm:spPr/>
      <dgm:t>
        <a:bodyPr/>
        <a:lstStyle/>
        <a:p>
          <a:endParaRPr lang="en-US"/>
        </a:p>
      </dgm:t>
    </dgm:pt>
    <dgm:pt modelId="{8676D9D9-177F-407C-85C2-4750B9050409}" type="sibTrans" cxnId="{DC897CD3-BB25-402D-8759-218BDB826BDC}">
      <dgm:prSet/>
      <dgm:spPr/>
      <dgm:t>
        <a:bodyPr/>
        <a:lstStyle/>
        <a:p>
          <a:endParaRPr lang="en-US"/>
        </a:p>
      </dgm:t>
    </dgm:pt>
    <dgm:pt modelId="{9651418D-6EDF-4545-9618-E0D5724A45F2}">
      <dgm:prSet/>
      <dgm:spPr/>
      <dgm:t>
        <a:bodyPr/>
        <a:lstStyle/>
        <a:p>
          <a:r>
            <a:rPr lang="en-US"/>
            <a:t>Deployed nurse support ( Mutual Aid and EMAC)</a:t>
          </a:r>
        </a:p>
      </dgm:t>
    </dgm:pt>
    <dgm:pt modelId="{EBA946A8-E0FC-46DD-916F-1F951B34B9CE}" type="parTrans" cxnId="{F04C9325-C67D-4739-B909-F7AEACCEC1CB}">
      <dgm:prSet/>
      <dgm:spPr/>
      <dgm:t>
        <a:bodyPr/>
        <a:lstStyle/>
        <a:p>
          <a:endParaRPr lang="en-US"/>
        </a:p>
      </dgm:t>
    </dgm:pt>
    <dgm:pt modelId="{4759C783-AF64-4433-9662-70FBF91F462E}" type="sibTrans" cxnId="{F04C9325-C67D-4739-B909-F7AEACCEC1CB}">
      <dgm:prSet/>
      <dgm:spPr/>
      <dgm:t>
        <a:bodyPr/>
        <a:lstStyle/>
        <a:p>
          <a:endParaRPr lang="en-US"/>
        </a:p>
      </dgm:t>
    </dgm:pt>
    <dgm:pt modelId="{1AB71D76-FE2C-4498-A8B6-F31EA472877C}" type="pres">
      <dgm:prSet presAssocID="{662F1E49-0205-4A64-9FAB-18E512A4655C}" presName="linear" presStyleCnt="0">
        <dgm:presLayoutVars>
          <dgm:animLvl val="lvl"/>
          <dgm:resizeHandles val="exact"/>
        </dgm:presLayoutVars>
      </dgm:prSet>
      <dgm:spPr/>
    </dgm:pt>
    <dgm:pt modelId="{E4DF12F4-0656-41AF-94EB-BAC3C5976CAA}" type="pres">
      <dgm:prSet presAssocID="{5ABFD77C-97B6-4B80-8603-5E18EE6850C0}" presName="parentText" presStyleLbl="node1" presStyleIdx="0" presStyleCnt="4">
        <dgm:presLayoutVars>
          <dgm:chMax val="0"/>
          <dgm:bulletEnabled val="1"/>
        </dgm:presLayoutVars>
      </dgm:prSet>
      <dgm:spPr/>
    </dgm:pt>
    <dgm:pt modelId="{54D4B4BB-FC3D-4FDF-B2D2-C3BEF942CE72}" type="pres">
      <dgm:prSet presAssocID="{E0B1770B-B962-4A87-9BB2-B9E02EA472C2}" presName="spacer" presStyleCnt="0"/>
      <dgm:spPr/>
    </dgm:pt>
    <dgm:pt modelId="{FF2E05A9-F82C-4ABB-A479-5B7FCF100603}" type="pres">
      <dgm:prSet presAssocID="{1C248595-769E-487A-95F5-38651D342FBD}" presName="parentText" presStyleLbl="node1" presStyleIdx="1" presStyleCnt="4">
        <dgm:presLayoutVars>
          <dgm:chMax val="0"/>
          <dgm:bulletEnabled val="1"/>
        </dgm:presLayoutVars>
      </dgm:prSet>
      <dgm:spPr/>
    </dgm:pt>
    <dgm:pt modelId="{338BED26-94A0-46BC-9C25-AEC0D3E0956C}" type="pres">
      <dgm:prSet presAssocID="{F102109E-D62D-461F-8F94-0C505D5B8514}" presName="spacer" presStyleCnt="0"/>
      <dgm:spPr/>
    </dgm:pt>
    <dgm:pt modelId="{4ACC61F7-3F15-48ED-A8A7-991F8800BD3E}" type="pres">
      <dgm:prSet presAssocID="{F603386A-D6BA-4DD8-B736-10774DE923D2}" presName="parentText" presStyleLbl="node1" presStyleIdx="2" presStyleCnt="4">
        <dgm:presLayoutVars>
          <dgm:chMax val="0"/>
          <dgm:bulletEnabled val="1"/>
        </dgm:presLayoutVars>
      </dgm:prSet>
      <dgm:spPr/>
    </dgm:pt>
    <dgm:pt modelId="{93EA5DAA-1715-496B-BB12-99492675C228}" type="pres">
      <dgm:prSet presAssocID="{8676D9D9-177F-407C-85C2-4750B9050409}" presName="spacer" presStyleCnt="0"/>
      <dgm:spPr/>
    </dgm:pt>
    <dgm:pt modelId="{831FE234-1AB6-43D4-AF40-4129372ED2E0}" type="pres">
      <dgm:prSet presAssocID="{9651418D-6EDF-4545-9618-E0D5724A45F2}" presName="parentText" presStyleLbl="node1" presStyleIdx="3" presStyleCnt="4">
        <dgm:presLayoutVars>
          <dgm:chMax val="0"/>
          <dgm:bulletEnabled val="1"/>
        </dgm:presLayoutVars>
      </dgm:prSet>
      <dgm:spPr/>
    </dgm:pt>
  </dgm:ptLst>
  <dgm:cxnLst>
    <dgm:cxn modelId="{F04C9325-C67D-4739-B909-F7AEACCEC1CB}" srcId="{662F1E49-0205-4A64-9FAB-18E512A4655C}" destId="{9651418D-6EDF-4545-9618-E0D5724A45F2}" srcOrd="3" destOrd="0" parTransId="{EBA946A8-E0FC-46DD-916F-1F951B34B9CE}" sibTransId="{4759C783-AF64-4433-9662-70FBF91F462E}"/>
    <dgm:cxn modelId="{B7CD1E5E-EAF6-4ADE-8BBD-842D4DF9F89F}" srcId="{662F1E49-0205-4A64-9FAB-18E512A4655C}" destId="{5ABFD77C-97B6-4B80-8603-5E18EE6850C0}" srcOrd="0" destOrd="0" parTransId="{807D8229-4033-4F9F-97FD-FFB185E2DFB4}" sibTransId="{E0B1770B-B962-4A87-9BB2-B9E02EA472C2}"/>
    <dgm:cxn modelId="{1455BA73-2E09-4546-AFCF-F5E027D0AEB2}" type="presOf" srcId="{5ABFD77C-97B6-4B80-8603-5E18EE6850C0}" destId="{E4DF12F4-0656-41AF-94EB-BAC3C5976CAA}" srcOrd="0" destOrd="0" presId="urn:microsoft.com/office/officeart/2005/8/layout/vList2"/>
    <dgm:cxn modelId="{D8901178-9DE6-4F82-B1A1-F400714BCB78}" type="presOf" srcId="{9651418D-6EDF-4545-9618-E0D5724A45F2}" destId="{831FE234-1AB6-43D4-AF40-4129372ED2E0}" srcOrd="0" destOrd="0" presId="urn:microsoft.com/office/officeart/2005/8/layout/vList2"/>
    <dgm:cxn modelId="{8863F685-925D-40F2-A000-60942A728C58}" srcId="{662F1E49-0205-4A64-9FAB-18E512A4655C}" destId="{1C248595-769E-487A-95F5-38651D342FBD}" srcOrd="1" destOrd="0" parTransId="{657B4336-1213-406B-A5D4-42901C99D5ED}" sibTransId="{F102109E-D62D-461F-8F94-0C505D5B8514}"/>
    <dgm:cxn modelId="{6AEF57AA-9C00-4A13-B0D9-EF248713053A}" type="presOf" srcId="{662F1E49-0205-4A64-9FAB-18E512A4655C}" destId="{1AB71D76-FE2C-4498-A8B6-F31EA472877C}" srcOrd="0" destOrd="0" presId="urn:microsoft.com/office/officeart/2005/8/layout/vList2"/>
    <dgm:cxn modelId="{366FB9BA-A076-4FD4-AD97-35774F08E328}" type="presOf" srcId="{F603386A-D6BA-4DD8-B736-10774DE923D2}" destId="{4ACC61F7-3F15-48ED-A8A7-991F8800BD3E}" srcOrd="0" destOrd="0" presId="urn:microsoft.com/office/officeart/2005/8/layout/vList2"/>
    <dgm:cxn modelId="{E73018BD-2780-4382-92F8-26E9F4F90A2B}" type="presOf" srcId="{1C248595-769E-487A-95F5-38651D342FBD}" destId="{FF2E05A9-F82C-4ABB-A479-5B7FCF100603}" srcOrd="0" destOrd="0" presId="urn:microsoft.com/office/officeart/2005/8/layout/vList2"/>
    <dgm:cxn modelId="{DC897CD3-BB25-402D-8759-218BDB826BDC}" srcId="{662F1E49-0205-4A64-9FAB-18E512A4655C}" destId="{F603386A-D6BA-4DD8-B736-10774DE923D2}" srcOrd="2" destOrd="0" parTransId="{736AE2E4-069B-42E7-88F9-E73D32AE55EC}" sibTransId="{8676D9D9-177F-407C-85C2-4750B9050409}"/>
    <dgm:cxn modelId="{F67D257A-C062-4725-A03E-011F8DBA98CE}" type="presParOf" srcId="{1AB71D76-FE2C-4498-A8B6-F31EA472877C}" destId="{E4DF12F4-0656-41AF-94EB-BAC3C5976CAA}" srcOrd="0" destOrd="0" presId="urn:microsoft.com/office/officeart/2005/8/layout/vList2"/>
    <dgm:cxn modelId="{060F9854-6F7F-413D-ADD3-389DB5867602}" type="presParOf" srcId="{1AB71D76-FE2C-4498-A8B6-F31EA472877C}" destId="{54D4B4BB-FC3D-4FDF-B2D2-C3BEF942CE72}" srcOrd="1" destOrd="0" presId="urn:microsoft.com/office/officeart/2005/8/layout/vList2"/>
    <dgm:cxn modelId="{9F7AF850-2326-4A8A-A1A9-ECA98D909555}" type="presParOf" srcId="{1AB71D76-FE2C-4498-A8B6-F31EA472877C}" destId="{FF2E05A9-F82C-4ABB-A479-5B7FCF100603}" srcOrd="2" destOrd="0" presId="urn:microsoft.com/office/officeart/2005/8/layout/vList2"/>
    <dgm:cxn modelId="{37A4A1A7-5820-4867-BD36-79584F9AE300}" type="presParOf" srcId="{1AB71D76-FE2C-4498-A8B6-F31EA472877C}" destId="{338BED26-94A0-46BC-9C25-AEC0D3E0956C}" srcOrd="3" destOrd="0" presId="urn:microsoft.com/office/officeart/2005/8/layout/vList2"/>
    <dgm:cxn modelId="{5A1FC092-962D-47A8-80EB-527055940281}" type="presParOf" srcId="{1AB71D76-FE2C-4498-A8B6-F31EA472877C}" destId="{4ACC61F7-3F15-48ED-A8A7-991F8800BD3E}" srcOrd="4" destOrd="0" presId="urn:microsoft.com/office/officeart/2005/8/layout/vList2"/>
    <dgm:cxn modelId="{15B8F4CD-2120-4973-B851-E669E4FF4E3A}" type="presParOf" srcId="{1AB71D76-FE2C-4498-A8B6-F31EA472877C}" destId="{93EA5DAA-1715-496B-BB12-99492675C228}" srcOrd="5" destOrd="0" presId="urn:microsoft.com/office/officeart/2005/8/layout/vList2"/>
    <dgm:cxn modelId="{DC1F8C94-066E-4226-BABA-F8CCEBBEF0B9}" type="presParOf" srcId="{1AB71D76-FE2C-4498-A8B6-F31EA472877C}" destId="{831FE234-1AB6-43D4-AF40-4129372ED2E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6542D4-B6A8-4188-9A8C-C2DBC1A82246}" type="doc">
      <dgm:prSet loTypeId="urn:microsoft.com/office/officeart/2005/8/layout/hProcess3" loCatId="process" qsTypeId="urn:microsoft.com/office/officeart/2005/8/quickstyle/simple1" qsCatId="simple" csTypeId="urn:microsoft.com/office/officeart/2005/8/colors/accent1_2" csCatId="accent1" phldr="1"/>
      <dgm:spPr/>
    </dgm:pt>
    <dgm:pt modelId="{8BE336D2-0851-446A-A5BD-5369672E512A}">
      <dgm:prSet phldrT="[Text]" custT="1"/>
      <dgm:spPr>
        <a:xfrm>
          <a:off x="102301" y="423443"/>
          <a:ext cx="1092180" cy="828000"/>
        </a:xfrm>
        <a:prstGeom prst="rect">
          <a:avLst/>
        </a:prstGeom>
        <a:noFill/>
        <a:ln>
          <a:noFill/>
        </a:ln>
        <a:effectLst/>
      </dgm:spPr>
      <dgm:t>
        <a:bodyPr/>
        <a:lstStyle/>
        <a:p>
          <a:pPr>
            <a:buNone/>
          </a:pPr>
          <a:r>
            <a:rPr lang="en-US" sz="900" dirty="0">
              <a:solidFill>
                <a:sysClr val="windowText" lastClr="000000"/>
              </a:solidFill>
              <a:latin typeface="Calibri" panose="020F0502020204030204"/>
              <a:ea typeface="+mn-ea"/>
              <a:cs typeface="+mn-cs"/>
            </a:rPr>
            <a:t>PHP&amp;R and LTATCC work through the Resource Request</a:t>
          </a:r>
        </a:p>
      </dgm:t>
    </dgm:pt>
    <dgm:pt modelId="{E2BABC2F-9FD1-4C40-9DEB-C7F5F796B19F}" type="parTrans" cxnId="{2E18AA47-5E0C-4951-99B5-90ED42DB0F5A}">
      <dgm:prSet/>
      <dgm:spPr/>
      <dgm:t>
        <a:bodyPr/>
        <a:lstStyle/>
        <a:p>
          <a:endParaRPr lang="en-US" sz="1050"/>
        </a:p>
      </dgm:t>
    </dgm:pt>
    <dgm:pt modelId="{0D946BCB-2AB4-4CF9-8AE7-91390DFF7D05}" type="sibTrans" cxnId="{2E18AA47-5E0C-4951-99B5-90ED42DB0F5A}">
      <dgm:prSet/>
      <dgm:spPr/>
      <dgm:t>
        <a:bodyPr/>
        <a:lstStyle/>
        <a:p>
          <a:endParaRPr lang="en-US" sz="1050"/>
        </a:p>
      </dgm:t>
    </dgm:pt>
    <dgm:pt modelId="{ECB1F87B-D75E-4DCF-86A9-93D6E0313F17}">
      <dgm:prSet phldrT="[Text]" custT="1"/>
      <dgm:spPr>
        <a:xfrm>
          <a:off x="1445414" y="449472"/>
          <a:ext cx="757511" cy="828000"/>
        </a:xfrm>
        <a:prstGeom prst="rect">
          <a:avLst/>
        </a:prstGeom>
        <a:noFill/>
        <a:ln>
          <a:noFill/>
        </a:ln>
        <a:effectLst/>
      </dgm:spPr>
      <dgm:t>
        <a:bodyPr/>
        <a:lstStyle/>
        <a:p>
          <a:pPr>
            <a:buNone/>
          </a:pPr>
          <a:r>
            <a:rPr lang="en-US" sz="900" dirty="0">
              <a:solidFill>
                <a:sysClr val="windowText" lastClr="000000"/>
              </a:solidFill>
              <a:latin typeface="Calibri" panose="020F0502020204030204"/>
              <a:ea typeface="+mn-ea"/>
              <a:cs typeface="+mn-cs"/>
            </a:rPr>
            <a:t>PHP&amp;R Assigns EMAC PHNs</a:t>
          </a:r>
        </a:p>
      </dgm:t>
    </dgm:pt>
    <dgm:pt modelId="{5656A6A4-F709-4E0B-A6A5-B128B9320A90}" type="parTrans" cxnId="{C78A3660-898A-47FD-986B-AB884AD50A8B}">
      <dgm:prSet/>
      <dgm:spPr/>
      <dgm:t>
        <a:bodyPr/>
        <a:lstStyle/>
        <a:p>
          <a:endParaRPr lang="en-US" sz="1050"/>
        </a:p>
      </dgm:t>
    </dgm:pt>
    <dgm:pt modelId="{373D4FAD-55BB-4651-86F2-800B05C6E75B}" type="sibTrans" cxnId="{C78A3660-898A-47FD-986B-AB884AD50A8B}">
      <dgm:prSet/>
      <dgm:spPr/>
      <dgm:t>
        <a:bodyPr/>
        <a:lstStyle/>
        <a:p>
          <a:endParaRPr lang="en-US" sz="1050"/>
        </a:p>
      </dgm:t>
    </dgm:pt>
    <dgm:pt modelId="{7FB81F65-6C37-4F91-9E3F-3F49C98E8ABE}">
      <dgm:prSet phldrT="[Text]" custT="1"/>
      <dgm:spPr>
        <a:xfrm>
          <a:off x="2437558" y="424528"/>
          <a:ext cx="757511" cy="828000"/>
        </a:xfrm>
        <a:prstGeom prst="rect">
          <a:avLst/>
        </a:prstGeom>
        <a:noFill/>
        <a:ln>
          <a:noFill/>
        </a:ln>
        <a:effectLst/>
      </dgm:spPr>
      <dgm:t>
        <a:bodyPr/>
        <a:lstStyle/>
        <a:p>
          <a:pPr>
            <a:buNone/>
          </a:pPr>
          <a:r>
            <a:rPr lang="en-US" sz="900" dirty="0">
              <a:solidFill>
                <a:sysClr val="windowText" lastClr="000000"/>
              </a:solidFill>
              <a:latin typeface="Calibri" panose="020F0502020204030204"/>
              <a:ea typeface="+mn-ea"/>
              <a:cs typeface="+mn-cs"/>
            </a:rPr>
            <a:t>PHP&amp;R gives PHNs their deployment orders</a:t>
          </a:r>
        </a:p>
      </dgm:t>
    </dgm:pt>
    <dgm:pt modelId="{F9AB82C2-E4F9-4EFE-8606-D79F51DB846E}" type="parTrans" cxnId="{2F945E68-5B68-45B5-B76B-BE7E1C7D967B}">
      <dgm:prSet/>
      <dgm:spPr/>
      <dgm:t>
        <a:bodyPr/>
        <a:lstStyle/>
        <a:p>
          <a:endParaRPr lang="en-US" sz="1050"/>
        </a:p>
      </dgm:t>
    </dgm:pt>
    <dgm:pt modelId="{17A75862-285B-4779-8344-B68C6D343E06}" type="sibTrans" cxnId="{2F945E68-5B68-45B5-B76B-BE7E1C7D967B}">
      <dgm:prSet/>
      <dgm:spPr/>
      <dgm:t>
        <a:bodyPr/>
        <a:lstStyle/>
        <a:p>
          <a:endParaRPr lang="en-US" sz="1050"/>
        </a:p>
      </dgm:t>
    </dgm:pt>
    <dgm:pt modelId="{52B21030-86B1-45D7-8E89-827CA75DEF2C}" type="pres">
      <dgm:prSet presAssocID="{7E6542D4-B6A8-4188-9A8C-C2DBC1A82246}" presName="Name0" presStyleCnt="0">
        <dgm:presLayoutVars>
          <dgm:dir/>
          <dgm:animLvl val="lvl"/>
          <dgm:resizeHandles val="exact"/>
        </dgm:presLayoutVars>
      </dgm:prSet>
      <dgm:spPr/>
    </dgm:pt>
    <dgm:pt modelId="{D349CF77-26E3-49FC-9B7E-7ACDADBCE6EA}" type="pres">
      <dgm:prSet presAssocID="{7E6542D4-B6A8-4188-9A8C-C2DBC1A82246}" presName="dummy" presStyleCnt="0"/>
      <dgm:spPr/>
    </dgm:pt>
    <dgm:pt modelId="{CB1542E0-8E64-4894-9C04-9632DD748F3A}" type="pres">
      <dgm:prSet presAssocID="{7E6542D4-B6A8-4188-9A8C-C2DBC1A82246}" presName="linH" presStyleCnt="0"/>
      <dgm:spPr/>
    </dgm:pt>
    <dgm:pt modelId="{6865D308-3C6B-4BB8-ACDB-A614CD8CF611}" type="pres">
      <dgm:prSet presAssocID="{7E6542D4-B6A8-4188-9A8C-C2DBC1A82246}" presName="padding1" presStyleCnt="0"/>
      <dgm:spPr/>
    </dgm:pt>
    <dgm:pt modelId="{D5937F4E-CFED-4DA2-9044-CBAEFCA27235}" type="pres">
      <dgm:prSet presAssocID="{8BE336D2-0851-446A-A5BD-5369672E512A}" presName="linV" presStyleCnt="0"/>
      <dgm:spPr/>
    </dgm:pt>
    <dgm:pt modelId="{6A9406C8-5C46-4A12-A3C2-946B7362D9AF}" type="pres">
      <dgm:prSet presAssocID="{8BE336D2-0851-446A-A5BD-5369672E512A}" presName="spVertical1" presStyleCnt="0"/>
      <dgm:spPr/>
    </dgm:pt>
    <dgm:pt modelId="{5A671629-EA8A-4B2B-AF77-55D79E1CBE9D}" type="pres">
      <dgm:prSet presAssocID="{8BE336D2-0851-446A-A5BD-5369672E512A}" presName="parTx" presStyleLbl="revTx" presStyleIdx="0" presStyleCnt="3" custScaleX="144180" custLinFactNeighborX="-24100" custLinFactNeighborY="-262">
        <dgm:presLayoutVars>
          <dgm:chMax val="0"/>
          <dgm:chPref val="0"/>
          <dgm:bulletEnabled val="1"/>
        </dgm:presLayoutVars>
      </dgm:prSet>
      <dgm:spPr/>
    </dgm:pt>
    <dgm:pt modelId="{0B00A0B1-447E-41F2-B1D0-0D5F10C425C1}" type="pres">
      <dgm:prSet presAssocID="{8BE336D2-0851-446A-A5BD-5369672E512A}" presName="spVertical2" presStyleCnt="0"/>
      <dgm:spPr/>
    </dgm:pt>
    <dgm:pt modelId="{8BE0F880-702F-4674-824C-EF60D68B094D}" type="pres">
      <dgm:prSet presAssocID="{8BE336D2-0851-446A-A5BD-5369672E512A}" presName="spVertical3" presStyleCnt="0"/>
      <dgm:spPr/>
    </dgm:pt>
    <dgm:pt modelId="{61D8CC2B-5D27-46A9-A9F7-3C5E263215BC}" type="pres">
      <dgm:prSet presAssocID="{0D946BCB-2AB4-4CF9-8AE7-91390DFF7D05}" presName="space" presStyleCnt="0"/>
      <dgm:spPr/>
    </dgm:pt>
    <dgm:pt modelId="{9F031203-BAB2-4E94-B646-B28F244A59BB}" type="pres">
      <dgm:prSet presAssocID="{ECB1F87B-D75E-4DCF-86A9-93D6E0313F17}" presName="linV" presStyleCnt="0"/>
      <dgm:spPr/>
    </dgm:pt>
    <dgm:pt modelId="{417655AC-0AEC-4BD3-91F4-414B4D93A339}" type="pres">
      <dgm:prSet presAssocID="{ECB1F87B-D75E-4DCF-86A9-93D6E0313F17}" presName="spVertical1" presStyleCnt="0"/>
      <dgm:spPr/>
    </dgm:pt>
    <dgm:pt modelId="{6F3FD083-3CB6-4727-B344-B67E1C3BEDCE}" type="pres">
      <dgm:prSet presAssocID="{ECB1F87B-D75E-4DCF-86A9-93D6E0313F17}" presName="parTx" presStyleLbl="revTx" presStyleIdx="1" presStyleCnt="3" custLinFactNeighborX="-10974" custLinFactNeighborY="6025">
        <dgm:presLayoutVars>
          <dgm:chMax val="0"/>
          <dgm:chPref val="0"/>
          <dgm:bulletEnabled val="1"/>
        </dgm:presLayoutVars>
      </dgm:prSet>
      <dgm:spPr/>
    </dgm:pt>
    <dgm:pt modelId="{51C7D672-1A50-4DF3-9940-C91E5A5F325F}" type="pres">
      <dgm:prSet presAssocID="{ECB1F87B-D75E-4DCF-86A9-93D6E0313F17}" presName="spVertical2" presStyleCnt="0"/>
      <dgm:spPr/>
    </dgm:pt>
    <dgm:pt modelId="{64D27021-CFA1-4608-B8D4-0B8BEF54835B}" type="pres">
      <dgm:prSet presAssocID="{ECB1F87B-D75E-4DCF-86A9-93D6E0313F17}" presName="spVertical3" presStyleCnt="0"/>
      <dgm:spPr/>
    </dgm:pt>
    <dgm:pt modelId="{4879EE1D-3F54-46C2-832E-D453D21FABD2}" type="pres">
      <dgm:prSet presAssocID="{373D4FAD-55BB-4651-86F2-800B05C6E75B}" presName="space" presStyleCnt="0"/>
      <dgm:spPr/>
    </dgm:pt>
    <dgm:pt modelId="{EEAB8F9D-6C66-4E88-9920-8BFCB7490A83}" type="pres">
      <dgm:prSet presAssocID="{7FB81F65-6C37-4F91-9E3F-3F49C98E8ABE}" presName="linV" presStyleCnt="0"/>
      <dgm:spPr/>
    </dgm:pt>
    <dgm:pt modelId="{32772D25-97E9-4909-B2D5-B11838F95DB5}" type="pres">
      <dgm:prSet presAssocID="{7FB81F65-6C37-4F91-9E3F-3F49C98E8ABE}" presName="spVertical1" presStyleCnt="0"/>
      <dgm:spPr/>
    </dgm:pt>
    <dgm:pt modelId="{1BDAB546-1974-4BA5-B2D5-0C121C14C465}" type="pres">
      <dgm:prSet presAssocID="{7FB81F65-6C37-4F91-9E3F-3F49C98E8ABE}" presName="parTx" presStyleLbl="revTx" presStyleIdx="2" presStyleCnt="3">
        <dgm:presLayoutVars>
          <dgm:chMax val="0"/>
          <dgm:chPref val="0"/>
          <dgm:bulletEnabled val="1"/>
        </dgm:presLayoutVars>
      </dgm:prSet>
      <dgm:spPr/>
    </dgm:pt>
    <dgm:pt modelId="{C453EF26-D6EF-4F82-859A-B2E789813728}" type="pres">
      <dgm:prSet presAssocID="{7FB81F65-6C37-4F91-9E3F-3F49C98E8ABE}" presName="spVertical2" presStyleCnt="0"/>
      <dgm:spPr/>
    </dgm:pt>
    <dgm:pt modelId="{50ADD847-7C29-4799-8E13-24BF76FAE004}" type="pres">
      <dgm:prSet presAssocID="{7FB81F65-6C37-4F91-9E3F-3F49C98E8ABE}" presName="spVertical3" presStyleCnt="0"/>
      <dgm:spPr/>
    </dgm:pt>
    <dgm:pt modelId="{E56EE886-EF5D-4641-BCA1-C298E3E8AAA0}" type="pres">
      <dgm:prSet presAssocID="{7E6542D4-B6A8-4188-9A8C-C2DBC1A82246}" presName="padding2" presStyleCnt="0"/>
      <dgm:spPr/>
    </dgm:pt>
    <dgm:pt modelId="{EBAFE5EF-1897-4729-8660-04F1F122B7C4}" type="pres">
      <dgm:prSet presAssocID="{7E6542D4-B6A8-4188-9A8C-C2DBC1A82246}" presName="negArrow" presStyleCnt="0"/>
      <dgm:spPr/>
    </dgm:pt>
    <dgm:pt modelId="{86454AC7-F6A0-4FF7-99A7-272755BA05F8}" type="pres">
      <dgm:prSet presAssocID="{7E6542D4-B6A8-4188-9A8C-C2DBC1A82246}" presName="backgroundArrow" presStyleLbl="node1" presStyleIdx="0" presStyleCnt="1" custLinFactNeighborX="5522" custLinFactNeighborY="1150">
        <dgm:style>
          <a:lnRef idx="2">
            <a:schemeClr val="accent3">
              <a:shade val="50000"/>
            </a:schemeClr>
          </a:lnRef>
          <a:fillRef idx="1">
            <a:schemeClr val="accent3"/>
          </a:fillRef>
          <a:effectRef idx="0">
            <a:schemeClr val="accent3"/>
          </a:effectRef>
          <a:fontRef idx="minor">
            <a:schemeClr val="lt1"/>
          </a:fontRef>
        </dgm:style>
      </dgm:prSet>
      <dgm:spPr>
        <a:xfrm>
          <a:off x="0" y="19272"/>
          <a:ext cx="3550078" cy="1656000"/>
        </a:xfrm>
        <a:prstGeom prst="rightArrow">
          <a:avLst/>
        </a:prstGeom>
        <a:solidFill>
          <a:srgbClr val="A5A5A5"/>
        </a:solidFill>
        <a:ln w="12700" cap="flat" cmpd="sng" algn="ctr">
          <a:solidFill>
            <a:srgbClr val="A5A5A5">
              <a:shade val="50000"/>
            </a:srgbClr>
          </a:solidFill>
          <a:prstDash val="solid"/>
          <a:miter lim="800000"/>
        </a:ln>
        <a:effectLst/>
      </dgm:spPr>
    </dgm:pt>
  </dgm:ptLst>
  <dgm:cxnLst>
    <dgm:cxn modelId="{C78A3660-898A-47FD-986B-AB884AD50A8B}" srcId="{7E6542D4-B6A8-4188-9A8C-C2DBC1A82246}" destId="{ECB1F87B-D75E-4DCF-86A9-93D6E0313F17}" srcOrd="1" destOrd="0" parTransId="{5656A6A4-F709-4E0B-A6A5-B128B9320A90}" sibTransId="{373D4FAD-55BB-4651-86F2-800B05C6E75B}"/>
    <dgm:cxn modelId="{2E18AA47-5E0C-4951-99B5-90ED42DB0F5A}" srcId="{7E6542D4-B6A8-4188-9A8C-C2DBC1A82246}" destId="{8BE336D2-0851-446A-A5BD-5369672E512A}" srcOrd="0" destOrd="0" parTransId="{E2BABC2F-9FD1-4C40-9DEB-C7F5F796B19F}" sibTransId="{0D946BCB-2AB4-4CF9-8AE7-91390DFF7D05}"/>
    <dgm:cxn modelId="{2F945E68-5B68-45B5-B76B-BE7E1C7D967B}" srcId="{7E6542D4-B6A8-4188-9A8C-C2DBC1A82246}" destId="{7FB81F65-6C37-4F91-9E3F-3F49C98E8ABE}" srcOrd="2" destOrd="0" parTransId="{F9AB82C2-E4F9-4EFE-8606-D79F51DB846E}" sibTransId="{17A75862-285B-4779-8344-B68C6D343E06}"/>
    <dgm:cxn modelId="{2DFC8A86-6BD0-400E-A6E9-81A9D8CA8AC9}" type="presOf" srcId="{7E6542D4-B6A8-4188-9A8C-C2DBC1A82246}" destId="{52B21030-86B1-45D7-8E89-827CA75DEF2C}" srcOrd="0" destOrd="0" presId="urn:microsoft.com/office/officeart/2005/8/layout/hProcess3"/>
    <dgm:cxn modelId="{C8AF99A0-19F7-4467-82BB-98074721B342}" type="presOf" srcId="{8BE336D2-0851-446A-A5BD-5369672E512A}" destId="{5A671629-EA8A-4B2B-AF77-55D79E1CBE9D}" srcOrd="0" destOrd="0" presId="urn:microsoft.com/office/officeart/2005/8/layout/hProcess3"/>
    <dgm:cxn modelId="{50B02AB5-0BAA-4B55-B1BA-257E043659B6}" type="presOf" srcId="{ECB1F87B-D75E-4DCF-86A9-93D6E0313F17}" destId="{6F3FD083-3CB6-4727-B344-B67E1C3BEDCE}" srcOrd="0" destOrd="0" presId="urn:microsoft.com/office/officeart/2005/8/layout/hProcess3"/>
    <dgm:cxn modelId="{E77DF8EA-7071-454A-A056-7578A19D8960}" type="presOf" srcId="{7FB81F65-6C37-4F91-9E3F-3F49C98E8ABE}" destId="{1BDAB546-1974-4BA5-B2D5-0C121C14C465}" srcOrd="0" destOrd="0" presId="urn:microsoft.com/office/officeart/2005/8/layout/hProcess3"/>
    <dgm:cxn modelId="{14A9A443-DB51-499A-A85F-2EA3EE90DC47}" type="presParOf" srcId="{52B21030-86B1-45D7-8E89-827CA75DEF2C}" destId="{D349CF77-26E3-49FC-9B7E-7ACDADBCE6EA}" srcOrd="0" destOrd="0" presId="urn:microsoft.com/office/officeart/2005/8/layout/hProcess3"/>
    <dgm:cxn modelId="{F271EB38-0D51-4A00-982D-64E6597F0705}" type="presParOf" srcId="{52B21030-86B1-45D7-8E89-827CA75DEF2C}" destId="{CB1542E0-8E64-4894-9C04-9632DD748F3A}" srcOrd="1" destOrd="0" presId="urn:microsoft.com/office/officeart/2005/8/layout/hProcess3"/>
    <dgm:cxn modelId="{2AC74238-BEF1-4C35-A9E2-BA6EABBBAF01}" type="presParOf" srcId="{CB1542E0-8E64-4894-9C04-9632DD748F3A}" destId="{6865D308-3C6B-4BB8-ACDB-A614CD8CF611}" srcOrd="0" destOrd="0" presId="urn:microsoft.com/office/officeart/2005/8/layout/hProcess3"/>
    <dgm:cxn modelId="{C0949C22-CE47-42A8-98B7-F63ED4E738BB}" type="presParOf" srcId="{CB1542E0-8E64-4894-9C04-9632DD748F3A}" destId="{D5937F4E-CFED-4DA2-9044-CBAEFCA27235}" srcOrd="1" destOrd="0" presId="urn:microsoft.com/office/officeart/2005/8/layout/hProcess3"/>
    <dgm:cxn modelId="{3C2B9E1E-78DA-4C2E-B75A-1506E19FDFBE}" type="presParOf" srcId="{D5937F4E-CFED-4DA2-9044-CBAEFCA27235}" destId="{6A9406C8-5C46-4A12-A3C2-946B7362D9AF}" srcOrd="0" destOrd="0" presId="urn:microsoft.com/office/officeart/2005/8/layout/hProcess3"/>
    <dgm:cxn modelId="{0D76B937-F30E-4214-A41F-3F7150FD257A}" type="presParOf" srcId="{D5937F4E-CFED-4DA2-9044-CBAEFCA27235}" destId="{5A671629-EA8A-4B2B-AF77-55D79E1CBE9D}" srcOrd="1" destOrd="0" presId="urn:microsoft.com/office/officeart/2005/8/layout/hProcess3"/>
    <dgm:cxn modelId="{1B9CA2E7-2813-4F68-8177-4C4AEFDCE29B}" type="presParOf" srcId="{D5937F4E-CFED-4DA2-9044-CBAEFCA27235}" destId="{0B00A0B1-447E-41F2-B1D0-0D5F10C425C1}" srcOrd="2" destOrd="0" presId="urn:microsoft.com/office/officeart/2005/8/layout/hProcess3"/>
    <dgm:cxn modelId="{BA2F14B6-552A-494C-AD58-F95718F79D73}" type="presParOf" srcId="{D5937F4E-CFED-4DA2-9044-CBAEFCA27235}" destId="{8BE0F880-702F-4674-824C-EF60D68B094D}" srcOrd="3" destOrd="0" presId="urn:microsoft.com/office/officeart/2005/8/layout/hProcess3"/>
    <dgm:cxn modelId="{7C3ACA16-3C3A-4F2E-B3E6-0B44017642FE}" type="presParOf" srcId="{CB1542E0-8E64-4894-9C04-9632DD748F3A}" destId="{61D8CC2B-5D27-46A9-A9F7-3C5E263215BC}" srcOrd="2" destOrd="0" presId="urn:microsoft.com/office/officeart/2005/8/layout/hProcess3"/>
    <dgm:cxn modelId="{68DE4929-80A8-48FA-8A57-1DAAFB50F204}" type="presParOf" srcId="{CB1542E0-8E64-4894-9C04-9632DD748F3A}" destId="{9F031203-BAB2-4E94-B646-B28F244A59BB}" srcOrd="3" destOrd="0" presId="urn:microsoft.com/office/officeart/2005/8/layout/hProcess3"/>
    <dgm:cxn modelId="{A71A3C0D-5199-46A1-811B-FBE0046AD6B3}" type="presParOf" srcId="{9F031203-BAB2-4E94-B646-B28F244A59BB}" destId="{417655AC-0AEC-4BD3-91F4-414B4D93A339}" srcOrd="0" destOrd="0" presId="urn:microsoft.com/office/officeart/2005/8/layout/hProcess3"/>
    <dgm:cxn modelId="{93A73F55-F729-4F68-8A69-FB52D90F5961}" type="presParOf" srcId="{9F031203-BAB2-4E94-B646-B28F244A59BB}" destId="{6F3FD083-3CB6-4727-B344-B67E1C3BEDCE}" srcOrd="1" destOrd="0" presId="urn:microsoft.com/office/officeart/2005/8/layout/hProcess3"/>
    <dgm:cxn modelId="{31E27744-04E5-4F42-93E7-9FAE1EEA333E}" type="presParOf" srcId="{9F031203-BAB2-4E94-B646-B28F244A59BB}" destId="{51C7D672-1A50-4DF3-9940-C91E5A5F325F}" srcOrd="2" destOrd="0" presId="urn:microsoft.com/office/officeart/2005/8/layout/hProcess3"/>
    <dgm:cxn modelId="{B72B8763-1833-4003-964E-F7FAEEA6360D}" type="presParOf" srcId="{9F031203-BAB2-4E94-B646-B28F244A59BB}" destId="{64D27021-CFA1-4608-B8D4-0B8BEF54835B}" srcOrd="3" destOrd="0" presId="urn:microsoft.com/office/officeart/2005/8/layout/hProcess3"/>
    <dgm:cxn modelId="{2689D1B4-9754-47F2-A6F9-642E2D7FC50E}" type="presParOf" srcId="{CB1542E0-8E64-4894-9C04-9632DD748F3A}" destId="{4879EE1D-3F54-46C2-832E-D453D21FABD2}" srcOrd="4" destOrd="0" presId="urn:microsoft.com/office/officeart/2005/8/layout/hProcess3"/>
    <dgm:cxn modelId="{823FF5DA-7F2A-437E-BAAD-271D207C8F40}" type="presParOf" srcId="{CB1542E0-8E64-4894-9C04-9632DD748F3A}" destId="{EEAB8F9D-6C66-4E88-9920-8BFCB7490A83}" srcOrd="5" destOrd="0" presId="urn:microsoft.com/office/officeart/2005/8/layout/hProcess3"/>
    <dgm:cxn modelId="{1A6F636B-3206-417F-BCDE-A84F0376EB69}" type="presParOf" srcId="{EEAB8F9D-6C66-4E88-9920-8BFCB7490A83}" destId="{32772D25-97E9-4909-B2D5-B11838F95DB5}" srcOrd="0" destOrd="0" presId="urn:microsoft.com/office/officeart/2005/8/layout/hProcess3"/>
    <dgm:cxn modelId="{D401F507-7A5F-4B9E-A87C-F52C97407424}" type="presParOf" srcId="{EEAB8F9D-6C66-4E88-9920-8BFCB7490A83}" destId="{1BDAB546-1974-4BA5-B2D5-0C121C14C465}" srcOrd="1" destOrd="0" presId="urn:microsoft.com/office/officeart/2005/8/layout/hProcess3"/>
    <dgm:cxn modelId="{C16D60E3-A0E4-4E1E-A991-A4270E86DD91}" type="presParOf" srcId="{EEAB8F9D-6C66-4E88-9920-8BFCB7490A83}" destId="{C453EF26-D6EF-4F82-859A-B2E789813728}" srcOrd="2" destOrd="0" presId="urn:microsoft.com/office/officeart/2005/8/layout/hProcess3"/>
    <dgm:cxn modelId="{171B157D-3EE0-430C-A879-C97EBCE7D95E}" type="presParOf" srcId="{EEAB8F9D-6C66-4E88-9920-8BFCB7490A83}" destId="{50ADD847-7C29-4799-8E13-24BF76FAE004}" srcOrd="3" destOrd="0" presId="urn:microsoft.com/office/officeart/2005/8/layout/hProcess3"/>
    <dgm:cxn modelId="{D438307D-C805-45B6-8B91-AF5A88A09B69}" type="presParOf" srcId="{CB1542E0-8E64-4894-9C04-9632DD748F3A}" destId="{E56EE886-EF5D-4641-BCA1-C298E3E8AAA0}" srcOrd="6" destOrd="0" presId="urn:microsoft.com/office/officeart/2005/8/layout/hProcess3"/>
    <dgm:cxn modelId="{FD4DC3FB-80C5-488D-BED9-A1F6C72D95A2}" type="presParOf" srcId="{CB1542E0-8E64-4894-9C04-9632DD748F3A}" destId="{EBAFE5EF-1897-4729-8660-04F1F122B7C4}" srcOrd="7" destOrd="0" presId="urn:microsoft.com/office/officeart/2005/8/layout/hProcess3"/>
    <dgm:cxn modelId="{9E82B1BC-2C4C-4B83-89C7-020366E73409}" type="presParOf" srcId="{CB1542E0-8E64-4894-9C04-9632DD748F3A}" destId="{86454AC7-F6A0-4FF7-99A7-272755BA05F8}"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E9BBF-2036-4DBB-A644-2C82CF148FD6}">
      <dsp:nvSpPr>
        <dsp:cNvPr id="0" name=""/>
        <dsp:cNvSpPr/>
      </dsp:nvSpPr>
      <dsp:spPr>
        <a:xfrm>
          <a:off x="965502" y="293987"/>
          <a:ext cx="5721562" cy="5355152"/>
        </a:xfrm>
        <a:prstGeom prst="pie">
          <a:avLst>
            <a:gd name="adj1" fmla="val 16200000"/>
            <a:gd name="adj2" fmla="val 19285716"/>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Health Promotion and Protection</a:t>
          </a:r>
        </a:p>
      </dsp:txBody>
      <dsp:txXfrm>
        <a:off x="3971365" y="791251"/>
        <a:ext cx="1362276" cy="1020029"/>
      </dsp:txXfrm>
    </dsp:sp>
    <dsp:sp modelId="{AC31D668-CB51-4E5E-813E-042D01E199A4}">
      <dsp:nvSpPr>
        <dsp:cNvPr id="0" name=""/>
        <dsp:cNvSpPr/>
      </dsp:nvSpPr>
      <dsp:spPr>
        <a:xfrm>
          <a:off x="981101" y="200518"/>
          <a:ext cx="5661188" cy="5607996"/>
        </a:xfrm>
        <a:prstGeom prst="pie">
          <a:avLst>
            <a:gd name="adj1" fmla="val 19285716"/>
            <a:gd name="adj2" fmla="val 771428"/>
          </a:avLst>
        </a:prstGeom>
        <a:solidFill>
          <a:schemeClr val="accent5">
            <a:hueOff val="-2496034"/>
            <a:satOff val="7063"/>
            <a:lumOff val="7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Emergency Preparedness</a:t>
          </a:r>
        </a:p>
        <a:p>
          <a:pPr marL="0" lvl="0" indent="0" algn="ctr" defTabSz="622300">
            <a:lnSpc>
              <a:spcPct val="90000"/>
            </a:lnSpc>
            <a:spcBef>
              <a:spcPct val="0"/>
            </a:spcBef>
            <a:spcAft>
              <a:spcPct val="35000"/>
            </a:spcAft>
            <a:buNone/>
          </a:pPr>
          <a:r>
            <a:rPr lang="en-US" sz="1400" b="1" kern="1200" dirty="0"/>
            <a:t>Disaster Recovery</a:t>
          </a:r>
        </a:p>
      </dsp:txBody>
      <dsp:txXfrm>
        <a:off x="4825991" y="2233417"/>
        <a:ext cx="1550087" cy="934666"/>
      </dsp:txXfrm>
    </dsp:sp>
    <dsp:sp modelId="{7703E5F1-2EF8-40E9-9CAB-0980A10E6FF7}">
      <dsp:nvSpPr>
        <dsp:cNvPr id="0" name=""/>
        <dsp:cNvSpPr/>
      </dsp:nvSpPr>
      <dsp:spPr>
        <a:xfrm>
          <a:off x="1084945" y="237123"/>
          <a:ext cx="5530186" cy="5601386"/>
        </a:xfrm>
        <a:prstGeom prst="pie">
          <a:avLst>
            <a:gd name="adj1" fmla="val 771428"/>
            <a:gd name="adj2" fmla="val 3857143"/>
          </a:avLst>
        </a:prstGeom>
        <a:solidFill>
          <a:schemeClr val="accent5">
            <a:hueOff val="-4992068"/>
            <a:satOff val="14126"/>
            <a:lumOff val="1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baseline="0" dirty="0"/>
        </a:p>
        <a:p>
          <a:pPr marL="0" lvl="0" indent="0" algn="ctr" defTabSz="711200">
            <a:lnSpc>
              <a:spcPct val="90000"/>
            </a:lnSpc>
            <a:spcBef>
              <a:spcPct val="0"/>
            </a:spcBef>
            <a:spcAft>
              <a:spcPct val="35000"/>
            </a:spcAft>
            <a:buNone/>
          </a:pPr>
          <a:r>
            <a:rPr lang="en-US" sz="1400" b="1" kern="1200" baseline="0" dirty="0"/>
            <a:t>Environmental Safety and Quality</a:t>
          </a:r>
        </a:p>
      </dsp:txBody>
      <dsp:txXfrm>
        <a:off x="4636115" y="3554611"/>
        <a:ext cx="1316711" cy="1033589"/>
      </dsp:txXfrm>
    </dsp:sp>
    <dsp:sp modelId="{96D1E743-AE5D-4C5F-AB48-19CCA724C699}">
      <dsp:nvSpPr>
        <dsp:cNvPr id="0" name=""/>
        <dsp:cNvSpPr/>
      </dsp:nvSpPr>
      <dsp:spPr>
        <a:xfrm>
          <a:off x="1148175" y="477832"/>
          <a:ext cx="5442747" cy="5372484"/>
        </a:xfrm>
        <a:prstGeom prst="pie">
          <a:avLst>
            <a:gd name="adj1" fmla="val 3857226"/>
            <a:gd name="adj2" fmla="val 6942858"/>
          </a:avLst>
        </a:prstGeom>
        <a:solidFill>
          <a:schemeClr val="accent5">
            <a:hueOff val="-7488101"/>
            <a:satOff val="21189"/>
            <a:lumOff val="21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2"/>
              </a:solidFill>
            </a:rPr>
            <a:t>Clinical Interventions</a:t>
          </a:r>
        </a:p>
        <a:p>
          <a:pPr marL="0" lvl="0" indent="0" algn="ctr" defTabSz="622300">
            <a:lnSpc>
              <a:spcPct val="90000"/>
            </a:lnSpc>
            <a:spcBef>
              <a:spcPct val="0"/>
            </a:spcBef>
            <a:spcAft>
              <a:spcPct val="35000"/>
            </a:spcAft>
            <a:buNone/>
          </a:pPr>
          <a:endParaRPr lang="en-US" sz="1600" b="1" kern="1200" dirty="0">
            <a:solidFill>
              <a:schemeClr val="tx2"/>
            </a:solidFill>
          </a:endParaRPr>
        </a:p>
        <a:p>
          <a:pPr marL="0" lvl="0" indent="0" algn="ctr" defTabSz="622300">
            <a:lnSpc>
              <a:spcPct val="90000"/>
            </a:lnSpc>
            <a:spcBef>
              <a:spcPct val="0"/>
            </a:spcBef>
            <a:spcAft>
              <a:spcPct val="35000"/>
            </a:spcAft>
            <a:buNone/>
          </a:pPr>
          <a:endParaRPr lang="en-US" sz="1600" b="1" kern="1200" dirty="0">
            <a:solidFill>
              <a:schemeClr val="tx2"/>
            </a:solidFill>
          </a:endParaRPr>
        </a:p>
      </dsp:txBody>
      <dsp:txXfrm>
        <a:off x="3237801" y="4699070"/>
        <a:ext cx="1263494" cy="895414"/>
      </dsp:txXfrm>
    </dsp:sp>
    <dsp:sp modelId="{722E3AA2-BB36-4CA5-A4E3-F5BAEABE2E1A}">
      <dsp:nvSpPr>
        <dsp:cNvPr id="0" name=""/>
        <dsp:cNvSpPr/>
      </dsp:nvSpPr>
      <dsp:spPr>
        <a:xfrm>
          <a:off x="1095418" y="92043"/>
          <a:ext cx="5674720" cy="5777981"/>
        </a:xfrm>
        <a:prstGeom prst="pie">
          <a:avLst>
            <a:gd name="adj1" fmla="val 6942858"/>
            <a:gd name="adj2" fmla="val 10028574"/>
          </a:avLst>
        </a:prstGeom>
        <a:solidFill>
          <a:schemeClr val="accent5">
            <a:hueOff val="-9984135"/>
            <a:satOff val="28252"/>
            <a:lumOff val="2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chemeClr val="tx2"/>
            </a:solidFill>
          </a:endParaRPr>
        </a:p>
        <a:p>
          <a:pPr marL="0" lvl="0" indent="0" algn="ctr" defTabSz="711200">
            <a:lnSpc>
              <a:spcPct val="90000"/>
            </a:lnSpc>
            <a:spcBef>
              <a:spcPct val="0"/>
            </a:spcBef>
            <a:spcAft>
              <a:spcPct val="35000"/>
            </a:spcAft>
            <a:buNone/>
          </a:pPr>
          <a:r>
            <a:rPr lang="en-US" sz="1400" b="1" kern="1200" dirty="0">
              <a:solidFill>
                <a:schemeClr val="tx2"/>
              </a:solidFill>
            </a:rPr>
            <a:t>Care Coordination</a:t>
          </a:r>
        </a:p>
      </dsp:txBody>
      <dsp:txXfrm>
        <a:off x="1775033" y="3514121"/>
        <a:ext cx="1351123" cy="1066175"/>
      </dsp:txXfrm>
    </dsp:sp>
    <dsp:sp modelId="{5145FB12-FE30-4377-8D1F-098CC7E1C65C}">
      <dsp:nvSpPr>
        <dsp:cNvPr id="0" name=""/>
        <dsp:cNvSpPr/>
      </dsp:nvSpPr>
      <dsp:spPr>
        <a:xfrm>
          <a:off x="1080101" y="168171"/>
          <a:ext cx="5464867" cy="5645626"/>
        </a:xfrm>
        <a:prstGeom prst="pie">
          <a:avLst>
            <a:gd name="adj1" fmla="val 10028574"/>
            <a:gd name="adj2" fmla="val 13114284"/>
          </a:avLst>
        </a:prstGeom>
        <a:solidFill>
          <a:schemeClr val="accent5">
            <a:hueOff val="-12480168"/>
            <a:satOff val="35315"/>
            <a:lumOff val="35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2"/>
              </a:solidFill>
            </a:rPr>
            <a:t>Cross Sector Collaboration </a:t>
          </a:r>
        </a:p>
        <a:p>
          <a:pPr marL="0" lvl="0" indent="0" algn="ctr" defTabSz="622300">
            <a:lnSpc>
              <a:spcPct val="90000"/>
            </a:lnSpc>
            <a:spcBef>
              <a:spcPct val="0"/>
            </a:spcBef>
            <a:spcAft>
              <a:spcPct val="35000"/>
            </a:spcAft>
            <a:buNone/>
          </a:pPr>
          <a:r>
            <a:rPr lang="en-US" sz="1400" b="1" kern="1200" dirty="0">
              <a:solidFill>
                <a:schemeClr val="tx2"/>
              </a:solidFill>
            </a:rPr>
            <a:t>Community Engagement</a:t>
          </a:r>
        </a:p>
      </dsp:txBody>
      <dsp:txXfrm>
        <a:off x="1337080" y="2214710"/>
        <a:ext cx="1496332" cy="940937"/>
      </dsp:txXfrm>
    </dsp:sp>
    <dsp:sp modelId="{6FDB524B-8930-4C1D-AC58-DE7594C9A017}">
      <dsp:nvSpPr>
        <dsp:cNvPr id="0" name=""/>
        <dsp:cNvSpPr/>
      </dsp:nvSpPr>
      <dsp:spPr>
        <a:xfrm>
          <a:off x="1057030" y="288912"/>
          <a:ext cx="5470696" cy="5325954"/>
        </a:xfrm>
        <a:prstGeom prst="pie">
          <a:avLst>
            <a:gd name="adj1" fmla="val 13114284"/>
            <a:gd name="adj2" fmla="val 16200000"/>
          </a:avLst>
        </a:prstGeom>
        <a:solidFill>
          <a:schemeClr val="accent5">
            <a:hueOff val="-14976202"/>
            <a:satOff val="42378"/>
            <a:lumOff val="4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chemeClr val="tx2"/>
            </a:solidFill>
          </a:endParaRPr>
        </a:p>
        <a:p>
          <a:pPr marL="0" lvl="0" indent="0" algn="ctr" defTabSz="711200">
            <a:lnSpc>
              <a:spcPct val="90000"/>
            </a:lnSpc>
            <a:spcBef>
              <a:spcPct val="0"/>
            </a:spcBef>
            <a:spcAft>
              <a:spcPct val="35000"/>
            </a:spcAft>
            <a:buNone/>
          </a:pPr>
          <a:r>
            <a:rPr lang="en-US" sz="1400" b="1" kern="1200" dirty="0">
              <a:solidFill>
                <a:schemeClr val="tx2"/>
              </a:solidFill>
            </a:rPr>
            <a:t>Research</a:t>
          </a:r>
        </a:p>
      </dsp:txBody>
      <dsp:txXfrm>
        <a:off x="2351110" y="783465"/>
        <a:ext cx="1302546" cy="1014467"/>
      </dsp:txXfrm>
    </dsp:sp>
    <dsp:sp modelId="{82378E40-6535-4B82-84EF-A754D84171D8}">
      <dsp:nvSpPr>
        <dsp:cNvPr id="0" name=""/>
        <dsp:cNvSpPr/>
      </dsp:nvSpPr>
      <dsp:spPr>
        <a:xfrm>
          <a:off x="2564577" y="114749"/>
          <a:ext cx="5849074" cy="5849074"/>
        </a:xfrm>
        <a:prstGeom prst="circularArrow">
          <a:avLst>
            <a:gd name="adj1" fmla="val 5085"/>
            <a:gd name="adj2" fmla="val 327528"/>
            <a:gd name="adj3" fmla="val 18957827"/>
            <a:gd name="adj4" fmla="val 16200343"/>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A884524D-4C45-45E0-B713-C165304A31EC}">
      <dsp:nvSpPr>
        <dsp:cNvPr id="0" name=""/>
        <dsp:cNvSpPr/>
      </dsp:nvSpPr>
      <dsp:spPr>
        <a:xfrm>
          <a:off x="5454811" y="5778828"/>
          <a:ext cx="1545501" cy="100955"/>
        </a:xfrm>
        <a:prstGeom prst="leftCircularArrow">
          <a:avLst>
            <a:gd name="adj1" fmla="val 5085"/>
            <a:gd name="adj2" fmla="val 327528"/>
            <a:gd name="adj3" fmla="val 443744"/>
            <a:gd name="adj4" fmla="val 19285776"/>
            <a:gd name="adj5" fmla="val 593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0916B19F-388E-45B0-82E0-B4B157921EE6}">
      <dsp:nvSpPr>
        <dsp:cNvPr id="0" name=""/>
        <dsp:cNvSpPr/>
      </dsp:nvSpPr>
      <dsp:spPr>
        <a:xfrm>
          <a:off x="1550700" y="738247"/>
          <a:ext cx="5849074" cy="5849074"/>
        </a:xfrm>
        <a:prstGeom prst="circularArrow">
          <a:avLst>
            <a:gd name="adj1" fmla="val 5085"/>
            <a:gd name="adj2" fmla="val 327528"/>
            <a:gd name="adj3" fmla="val 3529100"/>
            <a:gd name="adj4" fmla="val 770764"/>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644B301A-7110-45F2-BFC8-4557D183EAD2}">
      <dsp:nvSpPr>
        <dsp:cNvPr id="0" name=""/>
        <dsp:cNvSpPr/>
      </dsp:nvSpPr>
      <dsp:spPr>
        <a:xfrm flipV="1">
          <a:off x="-335385" y="3143716"/>
          <a:ext cx="670771" cy="1368625"/>
        </a:xfrm>
        <a:prstGeom prst="leftCircularArrow">
          <a:avLst>
            <a:gd name="adj1" fmla="val 5085"/>
            <a:gd name="adj2" fmla="val 327528"/>
            <a:gd name="adj3" fmla="val 6615046"/>
            <a:gd name="adj4" fmla="val 3857426"/>
            <a:gd name="adj5" fmla="val 593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AC03FF02-8BB0-479C-A9E4-667DA5C83C42}">
      <dsp:nvSpPr>
        <dsp:cNvPr id="0" name=""/>
        <dsp:cNvSpPr/>
      </dsp:nvSpPr>
      <dsp:spPr>
        <a:xfrm>
          <a:off x="-177342" y="196202"/>
          <a:ext cx="5849074" cy="5849074"/>
        </a:xfrm>
        <a:prstGeom prst="circularArrow">
          <a:avLst>
            <a:gd name="adj1" fmla="val 5085"/>
            <a:gd name="adj2" fmla="val 327528"/>
            <a:gd name="adj3" fmla="val 9701707"/>
            <a:gd name="adj4" fmla="val 6943371"/>
            <a:gd name="adj5" fmla="val 593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8420ADD-A7CE-4151-AC48-2A53F1FDBF45}">
      <dsp:nvSpPr>
        <dsp:cNvPr id="0" name=""/>
        <dsp:cNvSpPr/>
      </dsp:nvSpPr>
      <dsp:spPr>
        <a:xfrm>
          <a:off x="-1470226" y="1605985"/>
          <a:ext cx="5849074" cy="5849074"/>
        </a:xfrm>
        <a:prstGeom prst="circularArrow">
          <a:avLst>
            <a:gd name="adj1" fmla="val 5085"/>
            <a:gd name="adj2" fmla="val 327528"/>
            <a:gd name="adj3" fmla="val 12786695"/>
            <a:gd name="adj4" fmla="val 10028727"/>
            <a:gd name="adj5" fmla="val 593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0C554BE3-D134-4F70-A297-E3BEC4A409A0}">
      <dsp:nvSpPr>
        <dsp:cNvPr id="0" name=""/>
        <dsp:cNvSpPr/>
      </dsp:nvSpPr>
      <dsp:spPr>
        <a:xfrm>
          <a:off x="-880043" y="190229"/>
          <a:ext cx="5849074" cy="5849074"/>
        </a:xfrm>
        <a:prstGeom prst="circularArrow">
          <a:avLst>
            <a:gd name="adj1" fmla="val 5085"/>
            <a:gd name="adj2" fmla="val 327528"/>
            <a:gd name="adj3" fmla="val 15872129"/>
            <a:gd name="adj4" fmla="val 13114645"/>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58CCB-DA84-4BB5-9791-06DE3212FBA2}">
      <dsp:nvSpPr>
        <dsp:cNvPr id="0" name=""/>
        <dsp:cNvSpPr/>
      </dsp:nvSpPr>
      <dsp:spPr>
        <a:xfrm>
          <a:off x="0" y="1808"/>
          <a:ext cx="78867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15168F-377D-4A89-8887-6182C6791F5E}">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0DF7A2-D30B-45F5-AA11-0CFDDC89EA86}">
      <dsp:nvSpPr>
        <dsp:cNvPr id="0" name=""/>
        <dsp:cNvSpPr/>
      </dsp:nvSpPr>
      <dsp:spPr>
        <a:xfrm>
          <a:off x="1058686" y="180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90000"/>
            </a:lnSpc>
            <a:spcBef>
              <a:spcPct val="0"/>
            </a:spcBef>
            <a:spcAft>
              <a:spcPct val="35000"/>
            </a:spcAft>
            <a:buNone/>
          </a:pPr>
          <a:r>
            <a:rPr lang="en-US" sz="1800" kern="1200" dirty="0"/>
            <a:t>Disaster Preparedness and Response</a:t>
          </a:r>
          <a:r>
            <a:rPr lang="en-US" sz="1800" b="0" kern="1200" dirty="0"/>
            <a:t>: Knowledge of disaster management principles, understanding the phases of disaster response</a:t>
          </a:r>
          <a:endParaRPr lang="en-US" sz="1800" kern="1200" dirty="0"/>
        </a:p>
      </dsp:txBody>
      <dsp:txXfrm>
        <a:off x="1058686" y="1808"/>
        <a:ext cx="6828013" cy="916611"/>
      </dsp:txXfrm>
    </dsp:sp>
    <dsp:sp modelId="{D8C88994-12EB-42E7-BB65-8350E61C9224}">
      <dsp:nvSpPr>
        <dsp:cNvPr id="0" name=""/>
        <dsp:cNvSpPr/>
      </dsp:nvSpPr>
      <dsp:spPr>
        <a:xfrm>
          <a:off x="0" y="1147573"/>
          <a:ext cx="78867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4C1ADC-379A-4A02-9439-7964858FD913}">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C553E1-4D3D-4A03-9E60-3931521390A3}">
      <dsp:nvSpPr>
        <dsp:cNvPr id="0" name=""/>
        <dsp:cNvSpPr/>
      </dsp:nvSpPr>
      <dsp:spPr>
        <a:xfrm>
          <a:off x="1058686" y="114757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90000"/>
            </a:lnSpc>
            <a:spcBef>
              <a:spcPct val="0"/>
            </a:spcBef>
            <a:spcAft>
              <a:spcPct val="35000"/>
            </a:spcAft>
            <a:buNone/>
          </a:pPr>
          <a:r>
            <a:rPr lang="en-US" sz="1800" kern="1200" dirty="0"/>
            <a:t>Public Health Knowledge: </a:t>
          </a:r>
          <a:r>
            <a:rPr lang="en-US" sz="1800" b="0" kern="1200" dirty="0"/>
            <a:t>Strong understanding of public health principles, population health,  epidemiology, communicable disease control, environmental health, and health promotion.</a:t>
          </a:r>
          <a:endParaRPr lang="en-US" sz="1800" kern="1200" dirty="0"/>
        </a:p>
      </dsp:txBody>
      <dsp:txXfrm>
        <a:off x="1058686" y="1147573"/>
        <a:ext cx="6828013" cy="916611"/>
      </dsp:txXfrm>
    </dsp:sp>
    <dsp:sp modelId="{C66DBCD1-760B-45D4-B35D-6C993366595A}">
      <dsp:nvSpPr>
        <dsp:cNvPr id="0" name=""/>
        <dsp:cNvSpPr/>
      </dsp:nvSpPr>
      <dsp:spPr>
        <a:xfrm>
          <a:off x="0" y="2293338"/>
          <a:ext cx="78867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B15EB-8CE0-4123-95E2-3EE2D654FC50}">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02C1FE-AA6F-4F70-B684-0A24278547B7}">
      <dsp:nvSpPr>
        <dsp:cNvPr id="0" name=""/>
        <dsp:cNvSpPr/>
      </dsp:nvSpPr>
      <dsp:spPr>
        <a:xfrm>
          <a:off x="1058686" y="229333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90000"/>
            </a:lnSpc>
            <a:spcBef>
              <a:spcPct val="0"/>
            </a:spcBef>
            <a:spcAft>
              <a:spcPct val="35000"/>
            </a:spcAft>
            <a:buNone/>
          </a:pPr>
          <a:r>
            <a:rPr lang="en-US" sz="1800" kern="1200"/>
            <a:t>Emergency Medical Care: </a:t>
          </a:r>
          <a:r>
            <a:rPr lang="en-US" sz="1800" b="0" kern="1200"/>
            <a:t>Proficiency in providing basic medical care and first aid in emergency situations, such as wound care, CPR, and administering necessary medications.</a:t>
          </a:r>
          <a:endParaRPr lang="en-US" sz="1800" kern="1200"/>
        </a:p>
      </dsp:txBody>
      <dsp:txXfrm>
        <a:off x="1058686" y="2293338"/>
        <a:ext cx="6828013" cy="916611"/>
      </dsp:txXfrm>
    </dsp:sp>
    <dsp:sp modelId="{16600C61-553A-4F0F-8952-C349CCE63FEB}">
      <dsp:nvSpPr>
        <dsp:cNvPr id="0" name=""/>
        <dsp:cNvSpPr/>
      </dsp:nvSpPr>
      <dsp:spPr>
        <a:xfrm>
          <a:off x="0" y="3439103"/>
          <a:ext cx="78867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8A540-A0E7-4733-B837-B658CB548479}">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78948A-6AC6-4CBA-AA8A-E04772374C3E}">
      <dsp:nvSpPr>
        <dsp:cNvPr id="0" name=""/>
        <dsp:cNvSpPr/>
      </dsp:nvSpPr>
      <dsp:spPr>
        <a:xfrm>
          <a:off x="1058686" y="343910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90000"/>
            </a:lnSpc>
            <a:spcBef>
              <a:spcPct val="0"/>
            </a:spcBef>
            <a:spcAft>
              <a:spcPct val="35000"/>
            </a:spcAft>
            <a:buNone/>
          </a:pPr>
          <a:r>
            <a:rPr lang="en-US" sz="1800" kern="1200" dirty="0"/>
            <a:t>Assessment and Triage: </a:t>
          </a:r>
          <a:r>
            <a:rPr lang="en-US" sz="1800" b="0" kern="1200" dirty="0"/>
            <a:t>Ability to quickly assess the health needs of individuals in the shelter, prioritize care based on the severity of their conditions</a:t>
          </a:r>
          <a:endParaRPr lang="en-US" sz="1800" kern="1200" dirty="0"/>
        </a:p>
      </dsp:txBody>
      <dsp:txXfrm>
        <a:off x="1058686" y="3439103"/>
        <a:ext cx="6828013" cy="916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6111F-1E74-4115-A2F9-31075A8BA361}">
      <dsp:nvSpPr>
        <dsp:cNvPr id="0" name=""/>
        <dsp:cNvSpPr/>
      </dsp:nvSpPr>
      <dsp:spPr>
        <a:xfrm>
          <a:off x="0" y="114893"/>
          <a:ext cx="7886700" cy="7897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Health Education and Communication</a:t>
          </a:r>
          <a:r>
            <a:rPr lang="en-US" sz="1500" b="0" kern="1200"/>
            <a:t>: Effective communication skills to educate individuals in the shelter about health and safety measures, disease prevention, and proper hygiene practices.</a:t>
          </a:r>
          <a:endParaRPr lang="en-US" sz="1500" kern="1200"/>
        </a:p>
      </dsp:txBody>
      <dsp:txXfrm>
        <a:off x="38552" y="153445"/>
        <a:ext cx="7809596" cy="712646"/>
      </dsp:txXfrm>
    </dsp:sp>
    <dsp:sp modelId="{E4869988-11BC-4736-9F52-0E1A0CAE2FDC}">
      <dsp:nvSpPr>
        <dsp:cNvPr id="0" name=""/>
        <dsp:cNvSpPr/>
      </dsp:nvSpPr>
      <dsp:spPr>
        <a:xfrm>
          <a:off x="0" y="947843"/>
          <a:ext cx="7886700" cy="789750"/>
        </a:xfrm>
        <a:prstGeom prst="roundRect">
          <a:avLst/>
        </a:prstGeom>
        <a:solidFill>
          <a:schemeClr val="accent2">
            <a:hueOff val="205941"/>
            <a:satOff val="7292"/>
            <a:lumOff val="-402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Cultural Competence: </a:t>
          </a:r>
          <a:r>
            <a:rPr lang="en-US" sz="1500" b="0" kern="1200"/>
            <a:t>Sensitivity and understanding of diverse cultures and populations in the shelter, as well as the ability to adapt care strategies accordingly.</a:t>
          </a:r>
          <a:endParaRPr lang="en-US" sz="1500" kern="1200"/>
        </a:p>
      </dsp:txBody>
      <dsp:txXfrm>
        <a:off x="38552" y="986395"/>
        <a:ext cx="7809596" cy="712646"/>
      </dsp:txXfrm>
    </dsp:sp>
    <dsp:sp modelId="{B4725C80-7FDD-4138-8BE4-F5801327FD2B}">
      <dsp:nvSpPr>
        <dsp:cNvPr id="0" name=""/>
        <dsp:cNvSpPr/>
      </dsp:nvSpPr>
      <dsp:spPr>
        <a:xfrm>
          <a:off x="0" y="1780794"/>
          <a:ext cx="7886700" cy="789750"/>
        </a:xfrm>
        <a:prstGeom prst="roundRect">
          <a:avLst/>
        </a:prstGeom>
        <a:solidFill>
          <a:schemeClr val="accent2">
            <a:hueOff val="411882"/>
            <a:satOff val="14584"/>
            <a:lumOff val="-803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Collaboration and Teamwork: </a:t>
          </a:r>
          <a:r>
            <a:rPr lang="en-US" sz="1500" b="0" kern="1200"/>
            <a:t>Capacity to work collaboratively with other disaster response teams, healthcare professionals, and volunteers in the shelter.</a:t>
          </a:r>
          <a:endParaRPr lang="en-US" sz="1500" kern="1200"/>
        </a:p>
      </dsp:txBody>
      <dsp:txXfrm>
        <a:off x="38552" y="1819346"/>
        <a:ext cx="7809596" cy="712646"/>
      </dsp:txXfrm>
    </dsp:sp>
    <dsp:sp modelId="{0AB41CCB-07D5-40C6-BABA-5E2871ED3908}">
      <dsp:nvSpPr>
        <dsp:cNvPr id="0" name=""/>
        <dsp:cNvSpPr/>
      </dsp:nvSpPr>
      <dsp:spPr>
        <a:xfrm>
          <a:off x="0" y="2613744"/>
          <a:ext cx="7886700" cy="789750"/>
        </a:xfrm>
        <a:prstGeom prst="roundRect">
          <a:avLst/>
        </a:prstGeom>
        <a:solidFill>
          <a:schemeClr val="accent2">
            <a:hueOff val="617824"/>
            <a:satOff val="21876"/>
            <a:lumOff val="-12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Logistics and Resource Management: </a:t>
          </a:r>
          <a:r>
            <a:rPr lang="en-US" sz="1500" b="0" kern="1200"/>
            <a:t>Ability to manage limited resources effectively and make appropriate decisions regarding medical supplies, medications, and equipment.</a:t>
          </a:r>
          <a:endParaRPr lang="en-US" sz="1500" kern="1200"/>
        </a:p>
      </dsp:txBody>
      <dsp:txXfrm>
        <a:off x="38552" y="2652296"/>
        <a:ext cx="7809596" cy="712646"/>
      </dsp:txXfrm>
    </dsp:sp>
    <dsp:sp modelId="{40006BA8-284B-40E0-90C9-C20D6ECDE10E}">
      <dsp:nvSpPr>
        <dsp:cNvPr id="0" name=""/>
        <dsp:cNvSpPr/>
      </dsp:nvSpPr>
      <dsp:spPr>
        <a:xfrm>
          <a:off x="0" y="3446694"/>
          <a:ext cx="7886700" cy="789750"/>
        </a:xfrm>
        <a:prstGeom prst="roundRect">
          <a:avLst/>
        </a:prstGeom>
        <a:solidFill>
          <a:schemeClr val="accent2">
            <a:hueOff val="823765"/>
            <a:satOff val="29168"/>
            <a:lumOff val="-1607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Psychological Support: </a:t>
          </a:r>
          <a:r>
            <a:rPr lang="en-US" sz="1500" b="0" kern="1200"/>
            <a:t>Awareness of the psychological impact of disasters on individuals and communities, and the ability to provide emotional support and referrals to mental health services.</a:t>
          </a:r>
          <a:endParaRPr lang="en-US" sz="1500" kern="1200"/>
        </a:p>
      </dsp:txBody>
      <dsp:txXfrm>
        <a:off x="38552" y="3485246"/>
        <a:ext cx="7809596" cy="712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0F7D1-7835-4182-B70A-FF3EA794383C}">
      <dsp:nvSpPr>
        <dsp:cNvPr id="0" name=""/>
        <dsp:cNvSpPr/>
      </dsp:nvSpPr>
      <dsp:spPr>
        <a:xfrm>
          <a:off x="114096" y="3110"/>
          <a:ext cx="2464157" cy="14784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Function as critical part of shelter operations management</a:t>
          </a:r>
        </a:p>
      </dsp:txBody>
      <dsp:txXfrm>
        <a:off x="114096" y="3110"/>
        <a:ext cx="2464157" cy="1478494"/>
      </dsp:txXfrm>
    </dsp:sp>
    <dsp:sp modelId="{F2250AAE-F3FB-459D-965B-D650ED9D5644}">
      <dsp:nvSpPr>
        <dsp:cNvPr id="0" name=""/>
        <dsp:cNvSpPr/>
      </dsp:nvSpPr>
      <dsp:spPr>
        <a:xfrm>
          <a:off x="2824669" y="3110"/>
          <a:ext cx="2464157" cy="147849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Surveil for illness and communicable disease</a:t>
          </a:r>
          <a:endParaRPr lang="en-US" sz="2000" kern="1200" dirty="0"/>
        </a:p>
      </dsp:txBody>
      <dsp:txXfrm>
        <a:off x="2824669" y="3110"/>
        <a:ext cx="2464157" cy="1478494"/>
      </dsp:txXfrm>
    </dsp:sp>
    <dsp:sp modelId="{6592189D-2660-4BF1-8092-FEF7E1E235D4}">
      <dsp:nvSpPr>
        <dsp:cNvPr id="0" name=""/>
        <dsp:cNvSpPr/>
      </dsp:nvSpPr>
      <dsp:spPr>
        <a:xfrm>
          <a:off x="5535242" y="3110"/>
          <a:ext cx="2464157" cy="1478494"/>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Assess and triage shelter resident population</a:t>
          </a:r>
          <a:endParaRPr lang="en-US" sz="2000" kern="1200" dirty="0"/>
        </a:p>
      </dsp:txBody>
      <dsp:txXfrm>
        <a:off x="5535242" y="3110"/>
        <a:ext cx="2464157" cy="1478494"/>
      </dsp:txXfrm>
    </dsp:sp>
    <dsp:sp modelId="{F38720AF-0198-4CD5-9DAE-BBE2155D367F}">
      <dsp:nvSpPr>
        <dsp:cNvPr id="0" name=""/>
        <dsp:cNvSpPr/>
      </dsp:nvSpPr>
      <dsp:spPr>
        <a:xfrm>
          <a:off x="114096" y="1728020"/>
          <a:ext cx="2464157" cy="1478494"/>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rPr>
            <a:t>Implement infection</a:t>
          </a:r>
          <a:r>
            <a:rPr lang="en-US" sz="2000" b="0" kern="1200" dirty="0"/>
            <a:t> control, quarantine, and isolation of suspected illness</a:t>
          </a:r>
        </a:p>
      </dsp:txBody>
      <dsp:txXfrm>
        <a:off x="114096" y="1728020"/>
        <a:ext cx="2464157" cy="1478494"/>
      </dsp:txXfrm>
    </dsp:sp>
    <dsp:sp modelId="{E3613C5E-F587-4121-ADB5-24BC2C384119}">
      <dsp:nvSpPr>
        <dsp:cNvPr id="0" name=""/>
        <dsp:cNvSpPr/>
      </dsp:nvSpPr>
      <dsp:spPr>
        <a:xfrm>
          <a:off x="2824669" y="1728020"/>
          <a:ext cx="2464157" cy="1478494"/>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Use critical thinking, nursing process, and  crisis management skills</a:t>
          </a:r>
          <a:endParaRPr lang="en-US" sz="2000" kern="1200" dirty="0"/>
        </a:p>
      </dsp:txBody>
      <dsp:txXfrm>
        <a:off x="2824669" y="1728020"/>
        <a:ext cx="2464157" cy="1478494"/>
      </dsp:txXfrm>
    </dsp:sp>
    <dsp:sp modelId="{93796BFD-4752-4184-9AE8-648A8D1F1DAA}">
      <dsp:nvSpPr>
        <dsp:cNvPr id="0" name=""/>
        <dsp:cNvSpPr/>
      </dsp:nvSpPr>
      <dsp:spPr>
        <a:xfrm>
          <a:off x="5535242" y="1728020"/>
          <a:ext cx="2464157" cy="1478494"/>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Provide case management for shelter resident population</a:t>
          </a:r>
          <a:endParaRPr lang="en-US" sz="2000" kern="1200" dirty="0"/>
        </a:p>
      </dsp:txBody>
      <dsp:txXfrm>
        <a:off x="5535242" y="1728020"/>
        <a:ext cx="2464157" cy="1478494"/>
      </dsp:txXfrm>
    </dsp:sp>
    <dsp:sp modelId="{39B10748-97E1-4395-9F7F-FF01CC8588B6}">
      <dsp:nvSpPr>
        <dsp:cNvPr id="0" name=""/>
        <dsp:cNvSpPr/>
      </dsp:nvSpPr>
      <dsp:spPr>
        <a:xfrm>
          <a:off x="1469382" y="3452930"/>
          <a:ext cx="2464157" cy="1478494"/>
        </a:xfrm>
        <a:prstGeom prst="rect">
          <a:avLst/>
        </a:prstGeom>
        <a:solidFill>
          <a:srgbClr val="178B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Use innovative design to fill resource gaps and safeguard a healthy population</a:t>
          </a:r>
        </a:p>
      </dsp:txBody>
      <dsp:txXfrm>
        <a:off x="1469382" y="3452930"/>
        <a:ext cx="2464157" cy="1478494"/>
      </dsp:txXfrm>
    </dsp:sp>
    <dsp:sp modelId="{869B6886-F056-4624-B718-F1C260601BAB}">
      <dsp:nvSpPr>
        <dsp:cNvPr id="0" name=""/>
        <dsp:cNvSpPr/>
      </dsp:nvSpPr>
      <dsp:spPr>
        <a:xfrm>
          <a:off x="4179955" y="3452930"/>
          <a:ext cx="2464157" cy="1478494"/>
        </a:xfrm>
        <a:prstGeom prst="rect">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Support and maintain shelter residents’ whole health</a:t>
          </a:r>
          <a:endParaRPr lang="en-US" sz="2000" kern="1200" dirty="0"/>
        </a:p>
      </dsp:txBody>
      <dsp:txXfrm>
        <a:off x="4179955" y="3452930"/>
        <a:ext cx="2464157" cy="1478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F0A34-37EA-4C68-8CC1-AD08D3BD8CEB}">
      <dsp:nvSpPr>
        <dsp:cNvPr id="0" name=""/>
        <dsp:cNvSpPr/>
      </dsp:nvSpPr>
      <dsp:spPr>
        <a:xfrm>
          <a:off x="0" y="171523"/>
          <a:ext cx="8014636" cy="1329328"/>
        </a:xfrm>
        <a:prstGeom prst="rect">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u="sng" kern="1200" dirty="0">
              <a:solidFill>
                <a:schemeClr val="bg1">
                  <a:lumMod val="95000"/>
                </a:schemeClr>
              </a:solidFill>
            </a:rPr>
            <a:t>Nursing Response Activities</a:t>
          </a:r>
        </a:p>
      </dsp:txBody>
      <dsp:txXfrm>
        <a:off x="0" y="171523"/>
        <a:ext cx="8014636" cy="1329328"/>
      </dsp:txXfrm>
    </dsp:sp>
    <dsp:sp modelId="{B3AA4318-7BC2-4390-9B86-D868871AFD9A}">
      <dsp:nvSpPr>
        <dsp:cNvPr id="0" name=""/>
        <dsp:cNvSpPr/>
      </dsp:nvSpPr>
      <dsp:spPr>
        <a:xfrm>
          <a:off x="2792390" y="1371453"/>
          <a:ext cx="2649194" cy="279159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sz="2600" b="0" u="sng" kern="1200" dirty="0">
              <a:solidFill>
                <a:schemeClr val="tx1"/>
              </a:solidFill>
            </a:rPr>
            <a:t>LTAT Command Center </a:t>
          </a:r>
          <a:r>
            <a:rPr lang="en-US" sz="2000" b="0" u="sng" kern="1200" dirty="0">
              <a:solidFill>
                <a:schemeClr val="tx1"/>
              </a:solidFill>
            </a:rPr>
            <a:t>(LTATCC)</a:t>
          </a:r>
        </a:p>
        <a:p>
          <a:pPr marL="0" lvl="0" indent="0" algn="ctr" defTabSz="1155700">
            <a:lnSpc>
              <a:spcPct val="90000"/>
            </a:lnSpc>
            <a:spcBef>
              <a:spcPct val="0"/>
            </a:spcBef>
            <a:spcAft>
              <a:spcPct val="35000"/>
            </a:spcAft>
            <a:buFont typeface="Arial" panose="020B0604020202020204" pitchFamily="34" charset="0"/>
            <a:buNone/>
          </a:pPr>
          <a:endParaRPr lang="en-US" sz="3200" b="0" kern="1200" dirty="0">
            <a:solidFill>
              <a:schemeClr val="tx1"/>
            </a:solidFill>
          </a:endParaRPr>
        </a:p>
        <a:p>
          <a:pPr marL="0" lvl="0" indent="0" algn="ctr" defTabSz="1155700">
            <a:lnSpc>
              <a:spcPct val="90000"/>
            </a:lnSpc>
            <a:spcBef>
              <a:spcPct val="0"/>
            </a:spcBef>
            <a:spcAft>
              <a:spcPct val="35000"/>
            </a:spcAft>
            <a:buFont typeface="Arial" panose="020B0604020202020204" pitchFamily="34" charset="0"/>
            <a:buNone/>
          </a:pPr>
          <a:r>
            <a:rPr lang="en-US" sz="1400" b="0" kern="1200" dirty="0">
              <a:solidFill>
                <a:schemeClr val="tx1"/>
              </a:solidFill>
            </a:rPr>
            <a:t>OCPHN Staff</a:t>
          </a:r>
        </a:p>
        <a:p>
          <a:pPr marL="0" lvl="0" indent="0" algn="ctr" defTabSz="1155700">
            <a:lnSpc>
              <a:spcPct val="90000"/>
            </a:lnSpc>
            <a:spcBef>
              <a:spcPct val="0"/>
            </a:spcBef>
            <a:spcAft>
              <a:spcPct val="35000"/>
            </a:spcAft>
            <a:buFont typeface="Arial" panose="020B0604020202020204" pitchFamily="34" charset="0"/>
            <a:buNone/>
          </a:pPr>
          <a:r>
            <a:rPr lang="en-US" sz="1400" b="0" kern="1200" dirty="0">
              <a:solidFill>
                <a:schemeClr val="tx1"/>
              </a:solidFill>
            </a:rPr>
            <a:t>RNs assigned from other Sections</a:t>
          </a:r>
          <a:endParaRPr lang="en-US" sz="1500" b="0" kern="1200" dirty="0">
            <a:solidFill>
              <a:schemeClr val="tx1"/>
            </a:solidFill>
          </a:endParaRPr>
        </a:p>
        <a:p>
          <a:pPr marL="0" lvl="0" indent="0" algn="ctr" defTabSz="1155700">
            <a:lnSpc>
              <a:spcPct val="90000"/>
            </a:lnSpc>
            <a:spcBef>
              <a:spcPct val="0"/>
            </a:spcBef>
            <a:spcAft>
              <a:spcPct val="35000"/>
            </a:spcAft>
            <a:buFont typeface="Arial" panose="020B0604020202020204" pitchFamily="34" charset="0"/>
            <a:buNone/>
          </a:pPr>
          <a:endParaRPr lang="en-US" sz="1800" b="0" kern="1200" dirty="0">
            <a:solidFill>
              <a:schemeClr val="tx1"/>
            </a:solidFill>
          </a:endParaRPr>
        </a:p>
        <a:p>
          <a:pPr marL="0" lvl="0" indent="0" algn="ctr" defTabSz="1155700">
            <a:lnSpc>
              <a:spcPct val="90000"/>
            </a:lnSpc>
            <a:spcBef>
              <a:spcPct val="0"/>
            </a:spcBef>
            <a:spcAft>
              <a:spcPct val="35000"/>
            </a:spcAft>
            <a:buFont typeface="Arial" panose="020B0604020202020204" pitchFamily="34" charset="0"/>
            <a:buNone/>
          </a:pPr>
          <a:endParaRPr lang="en-US" sz="1400" kern="1200" dirty="0"/>
        </a:p>
      </dsp:txBody>
      <dsp:txXfrm>
        <a:off x="2792390" y="1371453"/>
        <a:ext cx="2649194" cy="2791590"/>
      </dsp:txXfrm>
    </dsp:sp>
    <dsp:sp modelId="{B70BF175-9D9B-4A1D-9AE8-5FF382825303}">
      <dsp:nvSpPr>
        <dsp:cNvPr id="0" name=""/>
        <dsp:cNvSpPr/>
      </dsp:nvSpPr>
      <dsp:spPr>
        <a:xfrm>
          <a:off x="0" y="1375780"/>
          <a:ext cx="2797316" cy="2946635"/>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sz="2600" b="0" u="sng" kern="1200" dirty="0">
              <a:solidFill>
                <a:schemeClr val="tx1"/>
              </a:solidFill>
            </a:rPr>
            <a:t>Critical Response Roles </a:t>
          </a:r>
          <a:endParaRPr lang="en-US" sz="1100" b="0" kern="1200" dirty="0">
            <a:solidFill>
              <a:schemeClr val="tx1"/>
            </a:solidFill>
          </a:endParaRPr>
        </a:p>
        <a:p>
          <a:pPr marL="0" lvl="0" indent="0" algn="l" defTabSz="1155700">
            <a:lnSpc>
              <a:spcPct val="90000"/>
            </a:lnSpc>
            <a:spcBef>
              <a:spcPct val="0"/>
            </a:spcBef>
            <a:spcAft>
              <a:spcPct val="35000"/>
            </a:spcAft>
            <a:buFont typeface="Arial" panose="020B0604020202020204" pitchFamily="34" charset="0"/>
            <a:buNone/>
          </a:pPr>
          <a:endParaRPr lang="en-US" sz="1400" b="0" kern="1200" dirty="0">
            <a:solidFill>
              <a:schemeClr val="tx1"/>
            </a:solidFill>
          </a:endParaRPr>
        </a:p>
        <a:p>
          <a:pPr marL="0" lvl="0" indent="0" algn="l" defTabSz="1155700">
            <a:lnSpc>
              <a:spcPct val="90000"/>
            </a:lnSpc>
            <a:spcBef>
              <a:spcPct val="0"/>
            </a:spcBef>
            <a:spcAft>
              <a:spcPct val="35000"/>
            </a:spcAft>
            <a:buFont typeface="Arial" panose="020B0604020202020204" pitchFamily="34" charset="0"/>
            <a:buNone/>
          </a:pPr>
          <a:r>
            <a:rPr lang="en-US" sz="1400" b="0" kern="1200" dirty="0">
              <a:solidFill>
                <a:schemeClr val="tx1"/>
              </a:solidFill>
            </a:rPr>
            <a:t>Communicable Disease Nurse Consultants</a:t>
          </a:r>
        </a:p>
        <a:p>
          <a:pPr marL="0" lvl="0" indent="0" algn="l" defTabSz="1155700">
            <a:lnSpc>
              <a:spcPct val="90000"/>
            </a:lnSpc>
            <a:spcBef>
              <a:spcPct val="0"/>
            </a:spcBef>
            <a:spcAft>
              <a:spcPct val="35000"/>
            </a:spcAft>
            <a:buFont typeface="Arial" panose="020B0604020202020204" pitchFamily="34" charset="0"/>
            <a:buNone/>
          </a:pPr>
          <a:r>
            <a:rPr lang="en-US" sz="1400" b="0" kern="1200" dirty="0">
              <a:solidFill>
                <a:schemeClr val="tx1"/>
              </a:solidFill>
            </a:rPr>
            <a:t>Immunization Branch Nurse Consultants</a:t>
          </a:r>
        </a:p>
        <a:p>
          <a:pPr marL="0" lvl="0" indent="0" algn="l" defTabSz="1155700">
            <a:lnSpc>
              <a:spcPct val="90000"/>
            </a:lnSpc>
            <a:spcBef>
              <a:spcPct val="0"/>
            </a:spcBef>
            <a:spcAft>
              <a:spcPct val="35000"/>
            </a:spcAft>
            <a:buFont typeface="Arial" panose="020B0604020202020204" pitchFamily="34" charset="0"/>
            <a:buNone/>
          </a:pPr>
          <a:r>
            <a:rPr lang="en-US" sz="1400" b="0" kern="1200" dirty="0">
              <a:solidFill>
                <a:schemeClr val="tx1"/>
              </a:solidFill>
            </a:rPr>
            <a:t>State Maternal Health Nurse Consultant </a:t>
          </a:r>
          <a:endParaRPr lang="en-US" sz="1100" b="0" kern="1200" dirty="0">
            <a:solidFill>
              <a:schemeClr val="tx1"/>
            </a:solidFill>
          </a:endParaRPr>
        </a:p>
        <a:p>
          <a:pPr marL="0" lvl="0" indent="0" algn="l" defTabSz="1155700">
            <a:lnSpc>
              <a:spcPct val="90000"/>
            </a:lnSpc>
            <a:spcBef>
              <a:spcPct val="0"/>
            </a:spcBef>
            <a:spcAft>
              <a:spcPct val="35000"/>
            </a:spcAft>
            <a:buFont typeface="Arial" panose="020B0604020202020204" pitchFamily="34" charset="0"/>
            <a:buNone/>
          </a:pPr>
          <a:endParaRPr lang="en-US" sz="1800" b="0" kern="1200" dirty="0">
            <a:solidFill>
              <a:schemeClr val="tx1"/>
            </a:solidFill>
          </a:endParaRPr>
        </a:p>
        <a:p>
          <a:pPr marL="0" lvl="0" indent="0" algn="l" defTabSz="1155700">
            <a:lnSpc>
              <a:spcPct val="90000"/>
            </a:lnSpc>
            <a:spcBef>
              <a:spcPct val="0"/>
            </a:spcBef>
            <a:spcAft>
              <a:spcPct val="35000"/>
            </a:spcAft>
            <a:buFont typeface="Arial" panose="020B0604020202020204" pitchFamily="34" charset="0"/>
            <a:buNone/>
          </a:pPr>
          <a:endParaRPr lang="en-US" sz="300" kern="1200" dirty="0">
            <a:solidFill>
              <a:schemeClr val="tx1"/>
            </a:solidFill>
          </a:endParaRPr>
        </a:p>
      </dsp:txBody>
      <dsp:txXfrm>
        <a:off x="0" y="1375780"/>
        <a:ext cx="2797316" cy="2946635"/>
      </dsp:txXfrm>
    </dsp:sp>
    <dsp:sp modelId="{A283F4B1-0FF3-4D54-B5A7-2BB16B8346E5}">
      <dsp:nvSpPr>
        <dsp:cNvPr id="0" name=""/>
        <dsp:cNvSpPr/>
      </dsp:nvSpPr>
      <dsp:spPr>
        <a:xfrm>
          <a:off x="5453712" y="1367824"/>
          <a:ext cx="2560923" cy="279159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sz="2600" b="0" u="sng" kern="1200" dirty="0">
              <a:solidFill>
                <a:schemeClr val="tx1"/>
              </a:solidFill>
            </a:rPr>
            <a:t>Deployment to Shelter</a:t>
          </a:r>
        </a:p>
        <a:p>
          <a:pPr marL="0" lvl="0" indent="0" algn="ctr" defTabSz="1155700">
            <a:lnSpc>
              <a:spcPct val="90000"/>
            </a:lnSpc>
            <a:spcBef>
              <a:spcPct val="0"/>
            </a:spcBef>
            <a:spcAft>
              <a:spcPct val="35000"/>
            </a:spcAft>
            <a:buFont typeface="Arial" panose="020B0604020202020204" pitchFamily="34" charset="0"/>
            <a:buNone/>
          </a:pPr>
          <a:endParaRPr lang="en-US" sz="1100" b="0" kern="1200" dirty="0">
            <a:solidFill>
              <a:schemeClr val="tx1"/>
            </a:solidFill>
          </a:endParaRPr>
        </a:p>
        <a:p>
          <a:pPr marL="0" lvl="0" indent="0" algn="ctr" defTabSz="1155700">
            <a:lnSpc>
              <a:spcPct val="90000"/>
            </a:lnSpc>
            <a:spcBef>
              <a:spcPct val="0"/>
            </a:spcBef>
            <a:spcAft>
              <a:spcPct val="35000"/>
            </a:spcAft>
            <a:buFont typeface="Arial" panose="020B0604020202020204" pitchFamily="34" charset="0"/>
            <a:buNone/>
          </a:pPr>
          <a:r>
            <a:rPr lang="en-US" sz="1400" b="0" kern="1200" dirty="0">
              <a:solidFill>
                <a:schemeClr val="tx1"/>
              </a:solidFill>
            </a:rPr>
            <a:t>Remaining nurses may volunteer for a 5–7-day deployment to a county </a:t>
          </a:r>
        </a:p>
        <a:p>
          <a:pPr marL="0" lvl="0" indent="0" algn="ctr" defTabSz="1155700">
            <a:lnSpc>
              <a:spcPct val="90000"/>
            </a:lnSpc>
            <a:spcBef>
              <a:spcPct val="0"/>
            </a:spcBef>
            <a:spcAft>
              <a:spcPct val="35000"/>
            </a:spcAft>
            <a:buFont typeface="Arial" panose="020B0604020202020204" pitchFamily="34" charset="0"/>
            <a:buNone/>
          </a:pPr>
          <a:endParaRPr lang="en-US" sz="1100" b="0" kern="1200" dirty="0">
            <a:solidFill>
              <a:schemeClr val="tx1"/>
            </a:solidFill>
          </a:endParaRPr>
        </a:p>
        <a:p>
          <a:pPr marL="0" lvl="0" indent="0" algn="ctr" defTabSz="1155700">
            <a:lnSpc>
              <a:spcPct val="90000"/>
            </a:lnSpc>
            <a:spcBef>
              <a:spcPct val="0"/>
            </a:spcBef>
            <a:spcAft>
              <a:spcPct val="35000"/>
            </a:spcAft>
            <a:buFont typeface="Arial" panose="020B0604020202020204" pitchFamily="34" charset="0"/>
            <a:buNone/>
          </a:pPr>
          <a:endParaRPr lang="en-US" sz="900" b="0" kern="1200" dirty="0">
            <a:solidFill>
              <a:schemeClr val="tx1"/>
            </a:solidFill>
          </a:endParaRPr>
        </a:p>
        <a:p>
          <a:pPr marL="0" lvl="0" indent="0" algn="ctr" defTabSz="1155700">
            <a:lnSpc>
              <a:spcPct val="90000"/>
            </a:lnSpc>
            <a:spcBef>
              <a:spcPct val="0"/>
            </a:spcBef>
            <a:spcAft>
              <a:spcPct val="35000"/>
            </a:spcAft>
            <a:buFont typeface="Arial" panose="020B0604020202020204" pitchFamily="34" charset="0"/>
            <a:buNone/>
          </a:pPr>
          <a:endParaRPr lang="en-US" sz="900" b="0" kern="1200" dirty="0">
            <a:solidFill>
              <a:schemeClr val="tx1"/>
            </a:solidFill>
          </a:endParaRPr>
        </a:p>
        <a:p>
          <a:pPr marL="0" lvl="0" indent="0" algn="ctr" defTabSz="1155700">
            <a:lnSpc>
              <a:spcPct val="90000"/>
            </a:lnSpc>
            <a:spcBef>
              <a:spcPct val="0"/>
            </a:spcBef>
            <a:spcAft>
              <a:spcPct val="35000"/>
            </a:spcAft>
            <a:buFont typeface="Arial" panose="020B0604020202020204" pitchFamily="34" charset="0"/>
            <a:buNone/>
          </a:pPr>
          <a:endParaRPr lang="en-US" sz="900" b="0" kern="1200" dirty="0">
            <a:solidFill>
              <a:schemeClr val="tx1"/>
            </a:solidFill>
          </a:endParaRPr>
        </a:p>
        <a:p>
          <a:pPr marL="0" lvl="0" indent="0" algn="ctr" defTabSz="1155700">
            <a:lnSpc>
              <a:spcPct val="90000"/>
            </a:lnSpc>
            <a:spcBef>
              <a:spcPct val="0"/>
            </a:spcBef>
            <a:spcAft>
              <a:spcPct val="35000"/>
            </a:spcAft>
            <a:buFont typeface="Arial" panose="020B0604020202020204" pitchFamily="34" charset="0"/>
            <a:buNone/>
          </a:pPr>
          <a:endParaRPr lang="en-US" sz="2000" b="0" kern="1200" dirty="0">
            <a:solidFill>
              <a:schemeClr val="tx1"/>
            </a:solidFill>
          </a:endParaRPr>
        </a:p>
      </dsp:txBody>
      <dsp:txXfrm>
        <a:off x="5453712" y="1367824"/>
        <a:ext cx="2560923" cy="2791590"/>
      </dsp:txXfrm>
    </dsp:sp>
    <dsp:sp modelId="{2FD7A388-F88B-47C6-8E36-C085C27102CE}">
      <dsp:nvSpPr>
        <dsp:cNvPr id="0" name=""/>
        <dsp:cNvSpPr/>
      </dsp:nvSpPr>
      <dsp:spPr>
        <a:xfrm>
          <a:off x="0" y="4120919"/>
          <a:ext cx="8014636" cy="310176"/>
        </a:xfrm>
        <a:prstGeom prst="rect">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E2B56-211A-47DA-AAFB-AA27393F642E}">
      <dsp:nvSpPr>
        <dsp:cNvPr id="0" name=""/>
        <dsp:cNvSpPr/>
      </dsp:nvSpPr>
      <dsp:spPr>
        <a:xfrm>
          <a:off x="0" y="779237"/>
          <a:ext cx="7888288" cy="14385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B92E1-33E4-474F-913B-C4CB54530E7C}">
      <dsp:nvSpPr>
        <dsp:cNvPr id="0" name=""/>
        <dsp:cNvSpPr/>
      </dsp:nvSpPr>
      <dsp:spPr>
        <a:xfrm>
          <a:off x="435174" y="1102920"/>
          <a:ext cx="791225" cy="791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C7464-FD97-4EFC-8819-0CD17D6204EB}">
      <dsp:nvSpPr>
        <dsp:cNvPr id="0" name=""/>
        <dsp:cNvSpPr/>
      </dsp:nvSpPr>
      <dsp:spPr>
        <a:xfrm>
          <a:off x="1661573" y="779237"/>
          <a:ext cx="6226714" cy="1438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251" tIns="152251" rIns="152251" bIns="152251" numCol="1" spcCol="1270" anchor="ctr" anchorCtr="0">
          <a:noAutofit/>
        </a:bodyPr>
        <a:lstStyle/>
        <a:p>
          <a:pPr marL="0" lvl="0" indent="0" algn="l" defTabSz="1111250">
            <a:lnSpc>
              <a:spcPct val="100000"/>
            </a:lnSpc>
            <a:spcBef>
              <a:spcPct val="0"/>
            </a:spcBef>
            <a:spcAft>
              <a:spcPct val="35000"/>
            </a:spcAft>
            <a:buNone/>
          </a:pPr>
          <a:r>
            <a:rPr lang="en-US" sz="2500" b="0" kern="1200"/>
            <a:t>Hurricane Florence, lived experience</a:t>
          </a:r>
          <a:endParaRPr lang="en-US" sz="2500" kern="1200"/>
        </a:p>
      </dsp:txBody>
      <dsp:txXfrm>
        <a:off x="1661573" y="779237"/>
        <a:ext cx="6226714" cy="1438592"/>
      </dsp:txXfrm>
    </dsp:sp>
    <dsp:sp modelId="{A23F1CB9-F5FD-41EA-A4B4-1CF59EDC6165}">
      <dsp:nvSpPr>
        <dsp:cNvPr id="0" name=""/>
        <dsp:cNvSpPr/>
      </dsp:nvSpPr>
      <dsp:spPr>
        <a:xfrm>
          <a:off x="0" y="2577477"/>
          <a:ext cx="7888288" cy="14385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07456-1951-4E89-B3A5-86CFCB3C7E36}">
      <dsp:nvSpPr>
        <dsp:cNvPr id="0" name=""/>
        <dsp:cNvSpPr/>
      </dsp:nvSpPr>
      <dsp:spPr>
        <a:xfrm>
          <a:off x="435174" y="2901160"/>
          <a:ext cx="791225" cy="791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D3B5A-08C1-4B2D-A27B-9AD5D99E058C}">
      <dsp:nvSpPr>
        <dsp:cNvPr id="0" name=""/>
        <dsp:cNvSpPr/>
      </dsp:nvSpPr>
      <dsp:spPr>
        <a:xfrm>
          <a:off x="1661573" y="2577477"/>
          <a:ext cx="6226714" cy="1438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251" tIns="152251" rIns="152251" bIns="152251" numCol="1" spcCol="1270" anchor="ctr" anchorCtr="0">
          <a:noAutofit/>
        </a:bodyPr>
        <a:lstStyle/>
        <a:p>
          <a:pPr marL="0" lvl="0" indent="0" algn="l" defTabSz="1111250">
            <a:lnSpc>
              <a:spcPct val="100000"/>
            </a:lnSpc>
            <a:spcBef>
              <a:spcPct val="0"/>
            </a:spcBef>
            <a:spcAft>
              <a:spcPct val="35000"/>
            </a:spcAft>
            <a:buNone/>
          </a:pPr>
          <a:r>
            <a:rPr lang="en-US" sz="2500" b="0" kern="1200" dirty="0"/>
            <a:t>Built on National Nursing Support Models</a:t>
          </a:r>
          <a:endParaRPr lang="en-US" sz="2500" kern="1200" dirty="0"/>
        </a:p>
      </dsp:txBody>
      <dsp:txXfrm>
        <a:off x="1661573" y="2577477"/>
        <a:ext cx="6226714" cy="14385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F12F4-0656-41AF-94EB-BAC3C5976CAA}">
      <dsp:nvSpPr>
        <dsp:cNvPr id="0" name=""/>
        <dsp:cNvSpPr/>
      </dsp:nvSpPr>
      <dsp:spPr>
        <a:xfrm>
          <a:off x="0" y="95633"/>
          <a:ext cx="7888288" cy="1105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 Nurse Consultant is assigned to support the nursing leadership of each shelter as soon as LTAT is notified the shelter is open</a:t>
          </a:r>
        </a:p>
      </dsp:txBody>
      <dsp:txXfrm>
        <a:off x="53973" y="149606"/>
        <a:ext cx="7780342" cy="997703"/>
      </dsp:txXfrm>
    </dsp:sp>
    <dsp:sp modelId="{FF2E05A9-F82C-4ABB-A479-5B7FCF100603}">
      <dsp:nvSpPr>
        <dsp:cNvPr id="0" name=""/>
        <dsp:cNvSpPr/>
      </dsp:nvSpPr>
      <dsp:spPr>
        <a:xfrm>
          <a:off x="0" y="1261763"/>
          <a:ext cx="7888288" cy="1105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Daily check-in with each shelter nurse leader</a:t>
          </a:r>
        </a:p>
      </dsp:txBody>
      <dsp:txXfrm>
        <a:off x="53973" y="1315736"/>
        <a:ext cx="7780342" cy="997703"/>
      </dsp:txXfrm>
    </dsp:sp>
    <dsp:sp modelId="{4ACC61F7-3F15-48ED-A8A7-991F8800BD3E}">
      <dsp:nvSpPr>
        <dsp:cNvPr id="0" name=""/>
        <dsp:cNvSpPr/>
      </dsp:nvSpPr>
      <dsp:spPr>
        <a:xfrm>
          <a:off x="0" y="2427893"/>
          <a:ext cx="7888288" cy="1105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Direct communication to PHP&amp;R and NCEM </a:t>
          </a:r>
        </a:p>
      </dsp:txBody>
      <dsp:txXfrm>
        <a:off x="53973" y="2481866"/>
        <a:ext cx="7780342" cy="997703"/>
      </dsp:txXfrm>
    </dsp:sp>
    <dsp:sp modelId="{831FE234-1AB6-43D4-AF40-4129372ED2E0}">
      <dsp:nvSpPr>
        <dsp:cNvPr id="0" name=""/>
        <dsp:cNvSpPr/>
      </dsp:nvSpPr>
      <dsp:spPr>
        <a:xfrm>
          <a:off x="0" y="3594023"/>
          <a:ext cx="7888288" cy="1105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Deployed nurse support ( Mutual Aid and EMAC)</a:t>
          </a:r>
        </a:p>
      </dsp:txBody>
      <dsp:txXfrm>
        <a:off x="53973" y="3647996"/>
        <a:ext cx="7780342" cy="9977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54AC7-F6A0-4FF7-99A7-272755BA05F8}">
      <dsp:nvSpPr>
        <dsp:cNvPr id="0" name=""/>
        <dsp:cNvSpPr/>
      </dsp:nvSpPr>
      <dsp:spPr>
        <a:xfrm>
          <a:off x="0" y="37894"/>
          <a:ext cx="2804359" cy="1224000"/>
        </a:xfrm>
        <a:prstGeom prst="rightArrow">
          <a:avLst/>
        </a:prstGeom>
        <a:solidFill>
          <a:srgbClr val="A5A5A5"/>
        </a:solidFill>
        <a:ln w="12700" cap="flat" cmpd="sng" algn="ctr">
          <a:solidFill>
            <a:srgbClr val="A5A5A5">
              <a:shade val="50000"/>
            </a:srgb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1BDAB546-1974-4BA5-B2D5-0C121C14C465}">
      <dsp:nvSpPr>
        <dsp:cNvPr id="0" name=""/>
        <dsp:cNvSpPr/>
      </dsp:nvSpPr>
      <dsp:spPr>
        <a:xfrm>
          <a:off x="1925532" y="329818"/>
          <a:ext cx="598391" cy="6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latin typeface="Calibri" panose="020F0502020204030204"/>
              <a:ea typeface="+mn-ea"/>
              <a:cs typeface="+mn-cs"/>
            </a:rPr>
            <a:t>PHP&amp;R gives PHNs their deployment orders</a:t>
          </a:r>
        </a:p>
      </dsp:txBody>
      <dsp:txXfrm>
        <a:off x="1925532" y="329818"/>
        <a:ext cx="598391" cy="612000"/>
      </dsp:txXfrm>
    </dsp:sp>
    <dsp:sp modelId="{6F3FD083-3CB6-4727-B344-B67E1C3BEDCE}">
      <dsp:nvSpPr>
        <dsp:cNvPr id="0" name=""/>
        <dsp:cNvSpPr/>
      </dsp:nvSpPr>
      <dsp:spPr>
        <a:xfrm>
          <a:off x="1141795" y="348255"/>
          <a:ext cx="598391" cy="6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latin typeface="Calibri" panose="020F0502020204030204"/>
              <a:ea typeface="+mn-ea"/>
              <a:cs typeface="+mn-cs"/>
            </a:rPr>
            <a:t>PHP&amp;R Assigns EMAC PHNs</a:t>
          </a:r>
        </a:p>
      </dsp:txBody>
      <dsp:txXfrm>
        <a:off x="1141795" y="348255"/>
        <a:ext cx="598391" cy="612000"/>
      </dsp:txXfrm>
    </dsp:sp>
    <dsp:sp modelId="{5A671629-EA8A-4B2B-AF77-55D79E1CBE9D}">
      <dsp:nvSpPr>
        <dsp:cNvPr id="0" name=""/>
        <dsp:cNvSpPr/>
      </dsp:nvSpPr>
      <dsp:spPr>
        <a:xfrm>
          <a:off x="80812" y="329016"/>
          <a:ext cx="862760" cy="6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latin typeface="Calibri" panose="020F0502020204030204"/>
              <a:ea typeface="+mn-ea"/>
              <a:cs typeface="+mn-cs"/>
            </a:rPr>
            <a:t>PHP&amp;R and LTATCC work through the Resource Request</a:t>
          </a:r>
        </a:p>
      </dsp:txBody>
      <dsp:txXfrm>
        <a:off x="80812" y="329016"/>
        <a:ext cx="862760" cy="61200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9/28/2023</a:t>
            </a:fld>
            <a:endParaRPr lang="en-US" dirty="0"/>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9/28/2023</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192702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Eight Roles and Functions of PHNs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24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Disaster and emergency are used interchangeably whenever a situation calls for crisis response however there is a distinction.  Emergencies can be handled with resources routinely available to the community aid disaster calls for a response that exceeds local capabilities federal state and local systems all work together to address disasters.</a:t>
            </a:r>
          </a:p>
          <a:p>
            <a:endParaRPr lang="en-US" dirty="0"/>
          </a:p>
          <a:p>
            <a:r>
              <a:rPr lang="en-US" dirty="0"/>
              <a:t>The issues rooted in the social determinants of health also create increased vulnerability and disasters. Public health nurses are part of developing emergency operation plans especially related to related to sheltering working to prevent public health emergencies through the control of communicable diseases we participate in response drills and are equipped to provide pre i&amp; post nuclear event prophylaxis..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985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247997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rPr>
              <a:t>-Residents arrive in the shelter with complex needs that requires a consideration of the whole person, including social determinants of health/ individual needs, health inequity, and inclusion. While other disciplines may provide direct patient care and triage, the role of the public health nurse is to assess for communicable diseases, surveillance for infectious diseases, promote and support population health in shelter operations, assist in design and input on shelter layout, implement and design quarantine and isolation protocols or decisions, manage and design infection control processes, and care management of the population.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30425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4933" indent="-244933">
              <a:buFont typeface="Arial" panose="020B0604020202020204" pitchFamily="34" charset="0"/>
              <a:buChar char="•"/>
            </a:pPr>
            <a:r>
              <a:rPr lang="en-US" sz="1800" b="0" dirty="0">
                <a:solidFill>
                  <a:schemeClr val="tx1"/>
                </a:solidFill>
              </a:rPr>
              <a:t>Any Nurse Consultant that meets the requirements in the General Population Shelter RN job description may sign-up for shelter surge capacity if approved by Branch Head. Branch Head will alert Chief Nurse if a Nurse Consultant is deployed to a shelter. Creation of a profile in NC Terms will be required to facilitate deployment logistics.  </a:t>
            </a:r>
            <a:r>
              <a:rPr lang="en-US" sz="1800" b="0" i="1" dirty="0">
                <a:solidFill>
                  <a:schemeClr val="tx1"/>
                </a:solidFill>
              </a:rPr>
              <a:t>Please note if you want your home county shelter.</a:t>
            </a:r>
            <a:r>
              <a:rPr lang="en-US" sz="1800" b="0" dirty="0">
                <a:solidFill>
                  <a:schemeClr val="tx1"/>
                </a:solidFill>
              </a:rPr>
              <a:t> </a:t>
            </a:r>
          </a:p>
          <a:p>
            <a:pPr marL="244933" indent="-244933">
              <a:buFont typeface="Arial" panose="020B0604020202020204" pitchFamily="34" charset="0"/>
              <a:buChar char="•"/>
            </a:pPr>
            <a:r>
              <a:rPr lang="en-US" sz="1800" dirty="0">
                <a:solidFill>
                  <a:schemeClr val="tx1"/>
                </a:solidFill>
              </a:rPr>
              <a:t>Status Check Nurses</a:t>
            </a:r>
            <a:r>
              <a:rPr lang="en-US" sz="1800" b="0" dirty="0">
                <a:solidFill>
                  <a:schemeClr val="tx1"/>
                </a:solidFill>
              </a:rPr>
              <a:t> Serve from assigned office or home office as part of the NCDHHS PHNC Disaster Response Plan</a:t>
            </a:r>
          </a:p>
          <a:p>
            <a:pPr marL="244933" indent="-244933">
              <a:buFont typeface="Arial" panose="020B0604020202020204" pitchFamily="34" charset="0"/>
              <a:buChar char="•"/>
            </a:pPr>
            <a:r>
              <a:rPr lang="en-US" sz="1800" dirty="0">
                <a:solidFill>
                  <a:schemeClr val="tx1"/>
                </a:solidFill>
              </a:rPr>
              <a:t>Excluded PHNCs</a:t>
            </a:r>
          </a:p>
          <a:p>
            <a:pPr marL="702133" lvl="1" indent="-244933">
              <a:buFont typeface="Arial" panose="020B0604020202020204" pitchFamily="34" charset="0"/>
              <a:buChar char="•"/>
            </a:pPr>
            <a:r>
              <a:rPr lang="en-US" sz="1800" b="0" dirty="0">
                <a:solidFill>
                  <a:schemeClr val="tx1"/>
                </a:solidFill>
              </a:rPr>
              <a:t>Communicable Disease and Immunization Branch Nurses due to assigned critical duties</a:t>
            </a:r>
          </a:p>
          <a:p>
            <a:pPr marL="702133" lvl="1" indent="-244933">
              <a:buFont typeface="Arial" panose="020B0604020202020204" pitchFamily="34" charset="0"/>
              <a:buChar char="•"/>
            </a:pPr>
            <a:r>
              <a:rPr lang="en-US" sz="1800" b="0" dirty="0">
                <a:solidFill>
                  <a:schemeClr val="tx1"/>
                </a:solidFill>
              </a:rPr>
              <a:t>The State Maternal Health Nurse Consultant due to needing to be available to take calls directly from Lead Shelter Nurses regarding pregnant women being housed in shelters</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228030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b="0" dirty="0"/>
              <a:t>OCPHN-created to address </a:t>
            </a:r>
            <a:r>
              <a:rPr lang="en-US" b="0" u="sng" dirty="0"/>
              <a:t>existing gaps</a:t>
            </a:r>
            <a:r>
              <a:rPr lang="en-US" b="0" dirty="0"/>
              <a:t> in state-level support for local PH nurse leaders in affected counties.  Gaps included the absence of</a:t>
            </a:r>
            <a:endParaRPr lang="en-US" dirty="0"/>
          </a:p>
          <a:p>
            <a:pPr lvl="1"/>
            <a:r>
              <a:rPr lang="en-US" b="0" dirty="0"/>
              <a:t>Assistance in critical thinking to support their nursing role</a:t>
            </a:r>
            <a:endParaRPr lang="en-US" dirty="0"/>
          </a:p>
          <a:p>
            <a:pPr lvl="1"/>
            <a:r>
              <a:rPr lang="en-US" b="0" dirty="0"/>
              <a:t>Support in innovation for infection control in the absence of running water until resources could be deployed</a:t>
            </a:r>
            <a:endParaRPr lang="en-US" dirty="0"/>
          </a:p>
          <a:p>
            <a:pPr lvl="1"/>
            <a:r>
              <a:rPr lang="en-US" b="0" dirty="0"/>
              <a:t>Assistance in critical thinking for placement of individuals within the shelter for isolation and quarantine of illness, </a:t>
            </a:r>
            <a:endParaRPr lang="en-US" dirty="0"/>
          </a:p>
          <a:p>
            <a:pPr lvl="1"/>
            <a:r>
              <a:rPr lang="en-US" b="0" dirty="0"/>
              <a:t>Assistance in solutions resource needs until request could be filled</a:t>
            </a:r>
            <a:endParaRPr lang="en-US" dirty="0"/>
          </a:p>
          <a:p>
            <a:pPr lvl="1"/>
            <a:r>
              <a:rPr lang="en-US" b="0" dirty="0"/>
              <a:t>Access to mental health support for deployed nursing staff and nurse leaders</a:t>
            </a:r>
            <a:endParaRPr lang="en-US" dirty="0"/>
          </a:p>
          <a:p>
            <a:pPr lvl="1"/>
            <a:r>
              <a:rPr lang="en-US" b="0" dirty="0"/>
              <a:t>Addressing deployed nursing staff issues/ safety concerns</a:t>
            </a: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343969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888924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100579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32493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06731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877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851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136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80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787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18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85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0156"/>
            <a:ext cx="7994651" cy="269876"/>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latin typeface="Arial" panose="020B0604020202020204" pitchFamily="34" charset="0"/>
                <a:cs typeface="Arial" panose="020B0604020202020204" pitchFamily="34" charset="0"/>
              </a:rPr>
              <a:t>NCDHHS Division of Public Health | </a:t>
            </a:r>
            <a:r>
              <a:rPr lang="en-US" sz="900" b="1" cap="small" dirty="0">
                <a:latin typeface="+mn-lt"/>
              </a:rPr>
              <a:t>Supporting Local Public Health Nursing During Response Efforts </a:t>
            </a:r>
            <a:r>
              <a:rPr lang="en-US" b="1" i="0" dirty="0">
                <a:latin typeface="Arial" panose="020B0604020202020204" pitchFamily="34" charset="0"/>
                <a:cs typeface="Arial" panose="020B0604020202020204" pitchFamily="34" charset="0"/>
              </a:rPr>
              <a:t>| April 24, 2023</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Public Health Nurses: From Policy to Patient Care, We Are Everywhere.  </a:t>
            </a:r>
            <a:endParaRPr lang="en-US" b="1" i="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96926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sldNum="0"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dph.ncdhhs.gov/lhd/docs/ShelterPHNJobDescription.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dph.ncdhhs.gov/lhd/"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icn.ch/sites/default/files/inline-files/ICN_Disaster-Comp-Report_WEB_final.pdf" TargetMode="External"/><Relationship Id="rId2" Type="http://schemas.openxmlformats.org/officeDocument/2006/relationships/hyperlink" Target="https://www.phnurse.org/assets/docs/Role%20of%20PHN%20in%20Disaster%20PRR_APHN%202014%20Ref%20updated%202015.pdf" TargetMode="External"/><Relationship Id="rId1" Type="http://schemas.openxmlformats.org/officeDocument/2006/relationships/slideLayout" Target="../slideLayouts/slideLayout4.xml"/><Relationship Id="rId4" Type="http://schemas.openxmlformats.org/officeDocument/2006/relationships/hyperlink" Target="https://www.dph.ncdhhs.gov/lhd/"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mailto:Angel.callicutt@dhhs.nc.gov"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s://www.flickr.com/photos/usgeologicalsurvey/259347337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hnurse.org/assets/docs/Role%20of%20PHN%20in%20Disaster%20PRR_APHN%202014%20Ref%20updated%202015.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icn.ch/sites/default/files/inline-files/ICN_Disaster-Comp-Report_WEB.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425567" y="1042141"/>
            <a:ext cx="6063408" cy="2382056"/>
          </a:xfrm>
        </p:spPr>
        <p:txBody>
          <a:bodyPr/>
          <a:lstStyle/>
          <a:p>
            <a:pPr algn="ctr"/>
            <a:endParaRPr lang="en-US" sz="1100" b="1" cap="small" dirty="0">
              <a:latin typeface="+mn-lt"/>
            </a:endParaRPr>
          </a:p>
          <a:p>
            <a:pPr algn="ctr"/>
            <a:r>
              <a:rPr lang="en-US" sz="2800" b="1" cap="small" dirty="0">
                <a:latin typeface="+mn-lt"/>
              </a:rPr>
              <a:t>Role of the public health nurse in </a:t>
            </a:r>
            <a:r>
              <a:rPr lang="en-US" sz="2800" cap="small" dirty="0">
                <a:latin typeface="+mn-lt"/>
              </a:rPr>
              <a:t>Preparedness and Response</a:t>
            </a:r>
            <a:endParaRPr lang="en-US" sz="2800" b="1" cap="small" dirty="0">
              <a:latin typeface="+mn-lt"/>
            </a:endParaRPr>
          </a:p>
        </p:txBody>
      </p:sp>
      <p:sp>
        <p:nvSpPr>
          <p:cNvPr id="9" name="Text Placeholder 8"/>
          <p:cNvSpPr>
            <a:spLocks noGrp="1"/>
          </p:cNvSpPr>
          <p:nvPr>
            <p:ph type="body" sz="quarter" idx="11"/>
          </p:nvPr>
        </p:nvSpPr>
        <p:spPr>
          <a:xfrm>
            <a:off x="2350730" y="3433804"/>
            <a:ext cx="6889523" cy="2677160"/>
          </a:xfrm>
        </p:spPr>
        <p:txBody>
          <a:bodyPr/>
          <a:lstStyle/>
          <a:p>
            <a:r>
              <a:rPr lang="en-US" sz="1800" dirty="0"/>
              <a:t>Angela Callicutt, MSN, RN, CPHN, CPHQ</a:t>
            </a:r>
          </a:p>
          <a:p>
            <a:r>
              <a:rPr lang="en-US" sz="1400" dirty="0"/>
              <a:t>Assistant Director of Nursing, Office of the Chief Public Health Nurse</a:t>
            </a:r>
          </a:p>
          <a:p>
            <a:endParaRPr lang="en-US" sz="1400" dirty="0"/>
          </a:p>
          <a:p>
            <a:endParaRPr lang="en-US" sz="1400" dirty="0"/>
          </a:p>
          <a:p>
            <a:endParaRPr lang="en-US" sz="1800" b="1" dirty="0"/>
          </a:p>
          <a:p>
            <a:endParaRPr lang="en-US" sz="1600" dirty="0"/>
          </a:p>
        </p:txBody>
      </p:sp>
      <p:sp>
        <p:nvSpPr>
          <p:cNvPr id="10" name="Text Placeholder 9"/>
          <p:cNvSpPr>
            <a:spLocks noGrp="1"/>
          </p:cNvSpPr>
          <p:nvPr>
            <p:ph type="body" sz="quarter" idx="12"/>
          </p:nvPr>
        </p:nvSpPr>
        <p:spPr>
          <a:xfrm>
            <a:off x="3197857" y="5801449"/>
            <a:ext cx="2748286" cy="488226"/>
          </a:xfrm>
        </p:spPr>
        <p:txBody>
          <a:bodyPr>
            <a:normAutofit/>
          </a:bodyPr>
          <a:lstStyle/>
          <a:p>
            <a:pPr algn="ctr"/>
            <a:r>
              <a:rPr lang="en-US" sz="2000" dirty="0"/>
              <a:t>October 3, 2023</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6BBA3-7D36-C8B7-3CD4-258741283BFD}"/>
              </a:ext>
            </a:extLst>
          </p:cNvPr>
          <p:cNvSpPr>
            <a:spLocks noGrp="1"/>
          </p:cNvSpPr>
          <p:nvPr>
            <p:ph type="title"/>
          </p:nvPr>
        </p:nvSpPr>
        <p:spPr>
          <a:xfrm>
            <a:off x="4570578" y="802955"/>
            <a:ext cx="3733482" cy="1454051"/>
          </a:xfrm>
        </p:spPr>
        <p:txBody>
          <a:bodyPr vert="horz" lIns="91440" tIns="45720" rIns="91440" bIns="45720" rtlCol="0" anchor="ctr">
            <a:normAutofit/>
          </a:bodyPr>
          <a:lstStyle/>
          <a:p>
            <a:pPr defTabSz="914400"/>
            <a:r>
              <a:rPr lang="en-US" sz="2400" b="1" kern="1200">
                <a:solidFill>
                  <a:schemeClr val="tx2"/>
                </a:solidFill>
                <a:effectLst/>
                <a:latin typeface="+mj-lt"/>
                <a:ea typeface="+mj-ea"/>
                <a:cs typeface="+mj-cs"/>
              </a:rPr>
              <a:t>Management of the Shelter Environment and Health of Shelter Residents</a:t>
            </a:r>
            <a:br>
              <a:rPr lang="en-US" sz="2400" kern="1200">
                <a:solidFill>
                  <a:schemeClr val="tx2"/>
                </a:solidFill>
                <a:effectLst/>
                <a:latin typeface="+mj-lt"/>
                <a:ea typeface="+mj-ea"/>
                <a:cs typeface="+mj-cs"/>
              </a:rPr>
            </a:br>
            <a:endParaRPr lang="en-US" sz="2400" kern="1200">
              <a:solidFill>
                <a:schemeClr val="tx2"/>
              </a:solidFill>
              <a:latin typeface="+mj-lt"/>
              <a:ea typeface="+mj-ea"/>
              <a:cs typeface="+mj-cs"/>
            </a:endParaRPr>
          </a:p>
        </p:txBody>
      </p:sp>
      <p:pic>
        <p:nvPicPr>
          <p:cNvPr id="16" name="Graphic 15" descr="Doctor">
            <a:extLst>
              <a:ext uri="{FF2B5EF4-FFF2-40B4-BE49-F238E27FC236}">
                <a16:creationId xmlns:a16="http://schemas.microsoft.com/office/drawing/2014/main" id="{30AF6505-C2B3-386A-4C89-9C1EDE70CD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534" y="2230670"/>
            <a:ext cx="2746373" cy="2746373"/>
          </a:xfrm>
          <a:prstGeom prst="rect">
            <a:avLst/>
          </a:prstGeom>
        </p:spPr>
      </p:pic>
      <p:sp>
        <p:nvSpPr>
          <p:cNvPr id="3" name="Text Placeholder 2">
            <a:extLst>
              <a:ext uri="{FF2B5EF4-FFF2-40B4-BE49-F238E27FC236}">
                <a16:creationId xmlns:a16="http://schemas.microsoft.com/office/drawing/2014/main" id="{5A8CB7EB-0100-34AD-6A8F-956537169E91}"/>
              </a:ext>
            </a:extLst>
          </p:cNvPr>
          <p:cNvSpPr>
            <a:spLocks noGrp="1"/>
          </p:cNvSpPr>
          <p:nvPr>
            <p:ph type="body" sz="quarter" idx="10"/>
          </p:nvPr>
        </p:nvSpPr>
        <p:spPr>
          <a:xfrm>
            <a:off x="4567930" y="2421682"/>
            <a:ext cx="3733184" cy="3639289"/>
          </a:xfrm>
        </p:spPr>
        <p:txBody>
          <a:bodyPr vert="horz" lIns="91440" tIns="45720" rIns="91440" bIns="45720" rtlCol="0" anchor="ctr">
            <a:normAutofit/>
          </a:bodyPr>
          <a:lstStyle/>
          <a:p>
            <a:pPr marL="0" marR="0" defTabSz="914400">
              <a:lnSpc>
                <a:spcPct val="90000"/>
              </a:lnSpc>
              <a:spcBef>
                <a:spcPts val="0"/>
              </a:spcBef>
              <a:spcAft>
                <a:spcPts val="800"/>
              </a:spcAft>
              <a:tabLst>
                <a:tab pos="685800" algn="l"/>
              </a:tabLst>
            </a:pPr>
            <a:r>
              <a:rPr lang="en-US" sz="1600" dirty="0">
                <a:solidFill>
                  <a:schemeClr val="tx2"/>
                </a:solidFill>
                <a:effectLst/>
                <a:latin typeface="+mn-lt"/>
                <a:ea typeface="+mn-ea"/>
                <a:cs typeface="+mn-cs"/>
              </a:rPr>
              <a:t>Shelter management is necessary to meet the needs of those residents needing shelter but to also maintain a healthy environment.  </a:t>
            </a:r>
          </a:p>
          <a:p>
            <a:pPr marL="0" marR="0" defTabSz="914400">
              <a:lnSpc>
                <a:spcPct val="90000"/>
              </a:lnSpc>
              <a:spcBef>
                <a:spcPts val="0"/>
              </a:spcBef>
              <a:spcAft>
                <a:spcPts val="800"/>
              </a:spcAft>
              <a:tabLst>
                <a:tab pos="685800" algn="l"/>
              </a:tabLst>
            </a:pPr>
            <a:r>
              <a:rPr lang="en-US" sz="1600" dirty="0">
                <a:solidFill>
                  <a:schemeClr val="tx2"/>
                </a:solidFill>
                <a:effectLst/>
                <a:latin typeface="+mn-lt"/>
                <a:ea typeface="+mn-ea"/>
                <a:cs typeface="+mn-cs"/>
              </a:rPr>
              <a:t>Clinical health care may be provided by other disciplines but assessing and promoting population health is the role and function of the public health nurse.  </a:t>
            </a:r>
          </a:p>
          <a:p>
            <a:pPr defTabSz="914400">
              <a:lnSpc>
                <a:spcPct val="90000"/>
              </a:lnSpc>
            </a:pPr>
            <a:endParaRPr lang="en-US" sz="1600" dirty="0">
              <a:solidFill>
                <a:schemeClr val="tx2"/>
              </a:solidFill>
              <a:latin typeface="+mn-lt"/>
              <a:ea typeface="+mn-ea"/>
              <a:cs typeface="+mn-cs"/>
            </a:endParaRPr>
          </a:p>
        </p:txBody>
      </p:sp>
      <p:grpSp>
        <p:nvGrpSpPr>
          <p:cNvPr id="23" name="Group 2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52996"/>
            <a:ext cx="4446455" cy="6805005"/>
            <a:chOff x="6095999" y="52996"/>
            <a:chExt cx="6093363" cy="6805005"/>
          </a:xfrm>
          <a:solidFill>
            <a:schemeClr val="accent5">
              <a:alpha val="10000"/>
            </a:schemeClr>
          </a:solidFill>
        </p:grpSpPr>
        <p:sp>
          <p:nvSpPr>
            <p:cNvPr id="24" name="Freeform: Shape 23">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9597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097141-A83F-A672-A7E2-5A1281B6F21C}"/>
              </a:ext>
            </a:extLst>
          </p:cNvPr>
          <p:cNvSpPr>
            <a:spLocks noGrp="1"/>
          </p:cNvSpPr>
          <p:nvPr>
            <p:ph type="body" sz="quarter" idx="10"/>
          </p:nvPr>
        </p:nvSpPr>
        <p:spPr>
          <a:xfrm>
            <a:off x="1122362" y="4897528"/>
            <a:ext cx="7888288" cy="531000"/>
          </a:xfrm>
        </p:spPr>
        <p:txBody>
          <a:bodyPr/>
          <a:lstStyle/>
          <a:p>
            <a:pPr marL="0" indent="0">
              <a:buNone/>
            </a:pPr>
            <a:r>
              <a:rPr lang="en-US" sz="1400" dirty="0">
                <a:hlinkClick r:id="rId2"/>
              </a:rPr>
              <a:t>www.dph.ncdhhs.gov/lhd/docs/ShelterPHNJobDescription.pdf</a:t>
            </a:r>
            <a:endParaRPr lang="en-US" sz="1400" dirty="0"/>
          </a:p>
          <a:p>
            <a:pPr marL="0" indent="0">
              <a:buNone/>
            </a:pPr>
            <a:endParaRPr lang="en-US" sz="1400" dirty="0"/>
          </a:p>
        </p:txBody>
      </p:sp>
      <p:pic>
        <p:nvPicPr>
          <p:cNvPr id="6" name="Picture 5">
            <a:extLst>
              <a:ext uri="{FF2B5EF4-FFF2-40B4-BE49-F238E27FC236}">
                <a16:creationId xmlns:a16="http://schemas.microsoft.com/office/drawing/2014/main" id="{C7DE96F9-3767-6759-A4C4-0F8B9B0C16BD}"/>
              </a:ext>
            </a:extLst>
          </p:cNvPr>
          <p:cNvPicPr>
            <a:picLocks noChangeAspect="1"/>
          </p:cNvPicPr>
          <p:nvPr/>
        </p:nvPicPr>
        <p:blipFill>
          <a:blip r:embed="rId3"/>
          <a:stretch>
            <a:fillRect/>
          </a:stretch>
        </p:blipFill>
        <p:spPr>
          <a:xfrm>
            <a:off x="617678" y="800089"/>
            <a:ext cx="8277225" cy="3486150"/>
          </a:xfrm>
          <a:prstGeom prst="rect">
            <a:avLst/>
          </a:prstGeom>
        </p:spPr>
      </p:pic>
    </p:spTree>
    <p:extLst>
      <p:ext uri="{BB962C8B-B14F-4D97-AF65-F5344CB8AC3E}">
        <p14:creationId xmlns:p14="http://schemas.microsoft.com/office/powerpoint/2010/main" val="79313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511E9-0544-1983-0B20-0FC5D0F8F962}"/>
              </a:ext>
            </a:extLst>
          </p:cNvPr>
          <p:cNvSpPr>
            <a:spLocks noGrp="1"/>
          </p:cNvSpPr>
          <p:nvPr>
            <p:ph type="title"/>
          </p:nvPr>
        </p:nvSpPr>
        <p:spPr>
          <a:xfrm>
            <a:off x="479160" y="417576"/>
            <a:ext cx="8182230" cy="1249394"/>
          </a:xfrm>
        </p:spPr>
        <p:txBody>
          <a:bodyPr vert="horz" lIns="91440" tIns="45720" rIns="91440" bIns="45720" rtlCol="0" anchor="ctr">
            <a:normAutofit/>
          </a:bodyPr>
          <a:lstStyle/>
          <a:p>
            <a:pPr algn="ctr" defTabSz="914400"/>
            <a:r>
              <a:rPr lang="en-US" sz="5700" kern="1200">
                <a:solidFill>
                  <a:schemeClr val="tx1"/>
                </a:solidFill>
                <a:latin typeface="+mj-lt"/>
                <a:ea typeface="+mj-ea"/>
                <a:cs typeface="+mj-cs"/>
              </a:rPr>
              <a:t>Staffing Matrix</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 name="connsiteX0" fmla="*/ 0 w 3429000"/>
              <a:gd name="connsiteY0" fmla="*/ 0 h 18288"/>
              <a:gd name="connsiteX1" fmla="*/ 617220 w 3429000"/>
              <a:gd name="connsiteY1" fmla="*/ 0 h 18288"/>
              <a:gd name="connsiteX2" fmla="*/ 1200150 w 3429000"/>
              <a:gd name="connsiteY2" fmla="*/ 0 h 18288"/>
              <a:gd name="connsiteX3" fmla="*/ 1817370 w 3429000"/>
              <a:gd name="connsiteY3" fmla="*/ 0 h 18288"/>
              <a:gd name="connsiteX4" fmla="*/ 2503170 w 3429000"/>
              <a:gd name="connsiteY4" fmla="*/ 0 h 18288"/>
              <a:gd name="connsiteX5" fmla="*/ 3429000 w 3429000"/>
              <a:gd name="connsiteY5" fmla="*/ 0 h 18288"/>
              <a:gd name="connsiteX6" fmla="*/ 3429000 w 3429000"/>
              <a:gd name="connsiteY6" fmla="*/ 18288 h 18288"/>
              <a:gd name="connsiteX7" fmla="*/ 2743200 w 3429000"/>
              <a:gd name="connsiteY7" fmla="*/ 18288 h 18288"/>
              <a:gd name="connsiteX8" fmla="*/ 1988820 w 3429000"/>
              <a:gd name="connsiteY8" fmla="*/ 18288 h 18288"/>
              <a:gd name="connsiteX9" fmla="*/ 1405890 w 3429000"/>
              <a:gd name="connsiteY9" fmla="*/ 18288 h 18288"/>
              <a:gd name="connsiteX10" fmla="*/ 65151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07705" y="23860"/>
                  <a:pt x="509323" y="68036"/>
                  <a:pt x="685800" y="0"/>
                </a:cubicBezTo>
                <a:cubicBezTo>
                  <a:pt x="881422" y="-43910"/>
                  <a:pt x="1129204" y="-58858"/>
                  <a:pt x="1371600" y="0"/>
                </a:cubicBezTo>
                <a:cubicBezTo>
                  <a:pt x="1611115" y="-12848"/>
                  <a:pt x="1887211" y="-6418"/>
                  <a:pt x="2057400" y="0"/>
                </a:cubicBezTo>
                <a:cubicBezTo>
                  <a:pt x="2233905" y="-53439"/>
                  <a:pt x="2400311" y="-9735"/>
                  <a:pt x="2674620" y="0"/>
                </a:cubicBezTo>
                <a:cubicBezTo>
                  <a:pt x="2899369" y="50175"/>
                  <a:pt x="3197952" y="-27603"/>
                  <a:pt x="3429000" y="0"/>
                </a:cubicBezTo>
                <a:cubicBezTo>
                  <a:pt x="3428966" y="4844"/>
                  <a:pt x="3428590" y="11009"/>
                  <a:pt x="3429000" y="18288"/>
                </a:cubicBezTo>
                <a:cubicBezTo>
                  <a:pt x="3212354" y="28872"/>
                  <a:pt x="3083619" y="-836"/>
                  <a:pt x="2811780" y="18288"/>
                </a:cubicBezTo>
                <a:cubicBezTo>
                  <a:pt x="2533576" y="25058"/>
                  <a:pt x="2477440" y="20531"/>
                  <a:pt x="2228850" y="18288"/>
                </a:cubicBezTo>
                <a:cubicBezTo>
                  <a:pt x="2003657" y="-1843"/>
                  <a:pt x="1810789" y="18294"/>
                  <a:pt x="1543050" y="18288"/>
                </a:cubicBezTo>
                <a:cubicBezTo>
                  <a:pt x="1286635" y="-21162"/>
                  <a:pt x="1189418" y="22290"/>
                  <a:pt x="925830" y="18288"/>
                </a:cubicBezTo>
                <a:cubicBezTo>
                  <a:pt x="678389" y="-2387"/>
                  <a:pt x="367033" y="43234"/>
                  <a:pt x="0" y="18288"/>
                </a:cubicBezTo>
                <a:cubicBezTo>
                  <a:pt x="-649" y="11698"/>
                  <a:pt x="663" y="5413"/>
                  <a:pt x="0" y="0"/>
                </a:cubicBezTo>
                <a:close/>
              </a:path>
              <a:path w="3429000" h="18288" stroke="0" extrusionOk="0">
                <a:moveTo>
                  <a:pt x="0" y="0"/>
                </a:moveTo>
                <a:cubicBezTo>
                  <a:pt x="169914" y="-16656"/>
                  <a:pt x="469790" y="-24030"/>
                  <a:pt x="617220" y="0"/>
                </a:cubicBezTo>
                <a:cubicBezTo>
                  <a:pt x="786601" y="24467"/>
                  <a:pt x="1085311" y="15192"/>
                  <a:pt x="1200150" y="0"/>
                </a:cubicBezTo>
                <a:cubicBezTo>
                  <a:pt x="1340195" y="-5060"/>
                  <a:pt x="1552999" y="41254"/>
                  <a:pt x="1817370" y="0"/>
                </a:cubicBezTo>
                <a:cubicBezTo>
                  <a:pt x="2086739" y="-377"/>
                  <a:pt x="2228603" y="31972"/>
                  <a:pt x="2503170" y="0"/>
                </a:cubicBezTo>
                <a:cubicBezTo>
                  <a:pt x="2794334" y="-14173"/>
                  <a:pt x="3002837" y="-13310"/>
                  <a:pt x="3429000" y="0"/>
                </a:cubicBezTo>
                <a:cubicBezTo>
                  <a:pt x="3428475" y="5049"/>
                  <a:pt x="3429193" y="12044"/>
                  <a:pt x="3429000" y="18288"/>
                </a:cubicBezTo>
                <a:cubicBezTo>
                  <a:pt x="3101445" y="-3440"/>
                  <a:pt x="2879434" y="34023"/>
                  <a:pt x="2743200" y="18288"/>
                </a:cubicBezTo>
                <a:cubicBezTo>
                  <a:pt x="2609544" y="13915"/>
                  <a:pt x="2334178" y="48649"/>
                  <a:pt x="1988820" y="18288"/>
                </a:cubicBezTo>
                <a:cubicBezTo>
                  <a:pt x="1620184" y="18423"/>
                  <a:pt x="1586822" y="-1871"/>
                  <a:pt x="1405890" y="18288"/>
                </a:cubicBezTo>
                <a:cubicBezTo>
                  <a:pt x="1266239" y="28547"/>
                  <a:pt x="867500" y="15208"/>
                  <a:pt x="651510" y="18288"/>
                </a:cubicBezTo>
                <a:cubicBezTo>
                  <a:pt x="445459" y="40105"/>
                  <a:pt x="119818" y="-23744"/>
                  <a:pt x="0" y="18288"/>
                </a:cubicBezTo>
                <a:cubicBezTo>
                  <a:pt x="-39" y="12511"/>
                  <a:pt x="-381" y="8039"/>
                  <a:pt x="0" y="0"/>
                </a:cubicBezTo>
                <a:close/>
              </a:path>
              <a:path w="3429000" h="18288" fill="none" stroke="0" extrusionOk="0">
                <a:moveTo>
                  <a:pt x="0" y="0"/>
                </a:moveTo>
                <a:cubicBezTo>
                  <a:pt x="199661" y="29771"/>
                  <a:pt x="488726" y="20925"/>
                  <a:pt x="685800" y="0"/>
                </a:cubicBezTo>
                <a:cubicBezTo>
                  <a:pt x="835372" y="-29710"/>
                  <a:pt x="1088413" y="6369"/>
                  <a:pt x="1371600" y="0"/>
                </a:cubicBezTo>
                <a:cubicBezTo>
                  <a:pt x="1631865" y="6637"/>
                  <a:pt x="1839907" y="52251"/>
                  <a:pt x="2057400" y="0"/>
                </a:cubicBezTo>
                <a:cubicBezTo>
                  <a:pt x="2266442" y="-8132"/>
                  <a:pt x="2461070" y="-4034"/>
                  <a:pt x="2674620" y="0"/>
                </a:cubicBezTo>
                <a:cubicBezTo>
                  <a:pt x="2940120" y="30498"/>
                  <a:pt x="3202681" y="-54357"/>
                  <a:pt x="3429000" y="0"/>
                </a:cubicBezTo>
                <a:cubicBezTo>
                  <a:pt x="3429314" y="4158"/>
                  <a:pt x="3428021" y="12539"/>
                  <a:pt x="3429000" y="18288"/>
                </a:cubicBezTo>
                <a:cubicBezTo>
                  <a:pt x="3250522" y="56023"/>
                  <a:pt x="3056248" y="-1557"/>
                  <a:pt x="2811780" y="18288"/>
                </a:cubicBezTo>
                <a:cubicBezTo>
                  <a:pt x="2534418" y="26558"/>
                  <a:pt x="2483107" y="19890"/>
                  <a:pt x="2228850" y="18288"/>
                </a:cubicBezTo>
                <a:cubicBezTo>
                  <a:pt x="1996093" y="-20362"/>
                  <a:pt x="1790611" y="35096"/>
                  <a:pt x="1543050" y="18288"/>
                </a:cubicBezTo>
                <a:cubicBezTo>
                  <a:pt x="1276188" y="-29727"/>
                  <a:pt x="1196665" y="1050"/>
                  <a:pt x="925830" y="18288"/>
                </a:cubicBezTo>
                <a:cubicBezTo>
                  <a:pt x="718623" y="61416"/>
                  <a:pt x="374628" y="2503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4BBAAA82-29C4-A612-BF2E-FA87762D7775}"/>
              </a:ext>
            </a:extLst>
          </p:cNvPr>
          <p:cNvGraphicFramePr>
            <a:graphicFrameLocks noGrp="1"/>
          </p:cNvGraphicFramePr>
          <p:nvPr>
            <p:extLst>
              <p:ext uri="{D42A27DB-BD31-4B8C-83A1-F6EECF244321}">
                <p14:modId xmlns:p14="http://schemas.microsoft.com/office/powerpoint/2010/main" val="2480558034"/>
              </p:ext>
            </p:extLst>
          </p:nvPr>
        </p:nvGraphicFramePr>
        <p:xfrm>
          <a:off x="240030" y="2743235"/>
          <a:ext cx="8661657" cy="3366830"/>
        </p:xfrm>
        <a:graphic>
          <a:graphicData uri="http://schemas.openxmlformats.org/drawingml/2006/table">
            <a:tbl>
              <a:tblPr firstRow="1" firstCol="1" bandRow="1">
                <a:tableStyleId>{5C22544A-7EE6-4342-B048-85BDC9FD1C3A}</a:tableStyleId>
              </a:tblPr>
              <a:tblGrid>
                <a:gridCol w="1623771">
                  <a:extLst>
                    <a:ext uri="{9D8B030D-6E8A-4147-A177-3AD203B41FA5}">
                      <a16:colId xmlns:a16="http://schemas.microsoft.com/office/drawing/2014/main" val="274125895"/>
                    </a:ext>
                  </a:extLst>
                </a:gridCol>
                <a:gridCol w="1014775">
                  <a:extLst>
                    <a:ext uri="{9D8B030D-6E8A-4147-A177-3AD203B41FA5}">
                      <a16:colId xmlns:a16="http://schemas.microsoft.com/office/drawing/2014/main" val="956074601"/>
                    </a:ext>
                  </a:extLst>
                </a:gridCol>
                <a:gridCol w="1176952">
                  <a:extLst>
                    <a:ext uri="{9D8B030D-6E8A-4147-A177-3AD203B41FA5}">
                      <a16:colId xmlns:a16="http://schemas.microsoft.com/office/drawing/2014/main" val="1947740640"/>
                    </a:ext>
                  </a:extLst>
                </a:gridCol>
                <a:gridCol w="1194164">
                  <a:extLst>
                    <a:ext uri="{9D8B030D-6E8A-4147-A177-3AD203B41FA5}">
                      <a16:colId xmlns:a16="http://schemas.microsoft.com/office/drawing/2014/main" val="4206285618"/>
                    </a:ext>
                  </a:extLst>
                </a:gridCol>
                <a:gridCol w="1356342">
                  <a:extLst>
                    <a:ext uri="{9D8B030D-6E8A-4147-A177-3AD203B41FA5}">
                      <a16:colId xmlns:a16="http://schemas.microsoft.com/office/drawing/2014/main" val="3297958481"/>
                    </a:ext>
                  </a:extLst>
                </a:gridCol>
                <a:gridCol w="1066737">
                  <a:extLst>
                    <a:ext uri="{9D8B030D-6E8A-4147-A177-3AD203B41FA5}">
                      <a16:colId xmlns:a16="http://schemas.microsoft.com/office/drawing/2014/main" val="681670243"/>
                    </a:ext>
                  </a:extLst>
                </a:gridCol>
                <a:gridCol w="1228916">
                  <a:extLst>
                    <a:ext uri="{9D8B030D-6E8A-4147-A177-3AD203B41FA5}">
                      <a16:colId xmlns:a16="http://schemas.microsoft.com/office/drawing/2014/main" val="726143836"/>
                    </a:ext>
                  </a:extLst>
                </a:gridCol>
              </a:tblGrid>
              <a:tr h="854318">
                <a:tc>
                  <a:txBody>
                    <a:bodyPr/>
                    <a:lstStyle/>
                    <a:p>
                      <a:pPr marL="0" marR="0" algn="ctr">
                        <a:lnSpc>
                          <a:spcPct val="115000"/>
                        </a:lnSpc>
                        <a:spcBef>
                          <a:spcPts val="0"/>
                        </a:spcBef>
                        <a:spcAft>
                          <a:spcPts val="0"/>
                        </a:spcAft>
                      </a:pPr>
                      <a:r>
                        <a:rPr lang="en-US" sz="2300">
                          <a:effectLst/>
                        </a:rPr>
                        <a:t>Shelter Staffing </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gridSpan="2">
                  <a:txBody>
                    <a:bodyPr/>
                    <a:lstStyle/>
                    <a:p>
                      <a:pPr marL="0" marR="0" algn="ctr">
                        <a:lnSpc>
                          <a:spcPct val="115000"/>
                        </a:lnSpc>
                        <a:spcBef>
                          <a:spcPts val="0"/>
                        </a:spcBef>
                        <a:spcAft>
                          <a:spcPts val="0"/>
                        </a:spcAft>
                      </a:pPr>
                      <a:r>
                        <a:rPr lang="en-US" sz="2300">
                          <a:effectLst/>
                        </a:rPr>
                        <a:t>Up to 199 clients</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300">
                          <a:effectLst/>
                        </a:rPr>
                        <a:t>200- 499 clients</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300">
                          <a:effectLst/>
                        </a:rPr>
                        <a:t>500 CLIENTS</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hMerge="1">
                  <a:txBody>
                    <a:bodyPr/>
                    <a:lstStyle/>
                    <a:p>
                      <a:endParaRPr lang="en-US"/>
                    </a:p>
                  </a:txBody>
                  <a:tcPr/>
                </a:tc>
                <a:extLst>
                  <a:ext uri="{0D108BD9-81ED-4DB2-BD59-A6C34878D82A}">
                    <a16:rowId xmlns:a16="http://schemas.microsoft.com/office/drawing/2014/main" val="3042543243"/>
                  </a:ext>
                </a:extLst>
              </a:tr>
              <a:tr h="452380">
                <a:tc>
                  <a:txBody>
                    <a:bodyPr/>
                    <a:lstStyle/>
                    <a:p>
                      <a:pPr marL="0" marR="0" algn="ctr">
                        <a:lnSpc>
                          <a:spcPct val="115000"/>
                        </a:lnSpc>
                        <a:spcBef>
                          <a:spcPts val="0"/>
                        </a:spcBef>
                        <a:spcAft>
                          <a:spcPts val="0"/>
                        </a:spcAft>
                      </a:pPr>
                      <a:r>
                        <a:rPr lang="en-US" sz="2300">
                          <a:effectLst/>
                        </a:rPr>
                        <a:t>PHN</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1</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1</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1</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1</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2</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2</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extLst>
                  <a:ext uri="{0D108BD9-81ED-4DB2-BD59-A6C34878D82A}">
                    <a16:rowId xmlns:a16="http://schemas.microsoft.com/office/drawing/2014/main" val="4190281481"/>
                  </a:ext>
                </a:extLst>
              </a:tr>
              <a:tr h="1030066">
                <a:tc rowSpan="2">
                  <a:txBody>
                    <a:bodyPr/>
                    <a:lstStyle/>
                    <a:p>
                      <a:pPr marL="0" marR="0" algn="ctr">
                        <a:lnSpc>
                          <a:spcPct val="115000"/>
                        </a:lnSpc>
                        <a:spcBef>
                          <a:spcPts val="0"/>
                        </a:spcBef>
                        <a:spcAft>
                          <a:spcPts val="0"/>
                        </a:spcAft>
                      </a:pPr>
                      <a:r>
                        <a:rPr lang="en-US" sz="2300">
                          <a:effectLst/>
                        </a:rPr>
                        <a:t>Public Health Nurse or OEMS Provider</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Day</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Night</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Day</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Night</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Day</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Night</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extLst>
                  <a:ext uri="{0D108BD9-81ED-4DB2-BD59-A6C34878D82A}">
                    <a16:rowId xmlns:a16="http://schemas.microsoft.com/office/drawing/2014/main" val="1103209517"/>
                  </a:ext>
                </a:extLst>
              </a:tr>
              <a:tr h="1030066">
                <a:tc vMerge="1">
                  <a:txBody>
                    <a:bodyPr/>
                    <a:lstStyle/>
                    <a:p>
                      <a:endParaRPr lang="en-US"/>
                    </a:p>
                  </a:txBody>
                  <a:tcPr/>
                </a:tc>
                <a:tc>
                  <a:txBody>
                    <a:bodyPr/>
                    <a:lstStyle/>
                    <a:p>
                      <a:pPr marL="0" marR="0" algn="ctr">
                        <a:lnSpc>
                          <a:spcPct val="115000"/>
                        </a:lnSpc>
                        <a:spcBef>
                          <a:spcPts val="0"/>
                        </a:spcBef>
                        <a:spcAft>
                          <a:spcPts val="0"/>
                        </a:spcAft>
                      </a:pPr>
                      <a:r>
                        <a:rPr lang="en-US" sz="2300">
                          <a:effectLst/>
                        </a:rPr>
                        <a:t>2</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2</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3</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3</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4</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tc>
                  <a:txBody>
                    <a:bodyPr/>
                    <a:lstStyle/>
                    <a:p>
                      <a:pPr marL="0" marR="0" algn="ctr">
                        <a:lnSpc>
                          <a:spcPct val="115000"/>
                        </a:lnSpc>
                        <a:spcBef>
                          <a:spcPts val="0"/>
                        </a:spcBef>
                        <a:spcAft>
                          <a:spcPts val="0"/>
                        </a:spcAft>
                      </a:pPr>
                      <a:r>
                        <a:rPr lang="en-US" sz="2300">
                          <a:effectLst/>
                        </a:rPr>
                        <a:t>4</a:t>
                      </a:r>
                      <a:endPar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82" marR="142982" marT="0" marB="0"/>
                </a:tc>
                <a:extLst>
                  <a:ext uri="{0D108BD9-81ED-4DB2-BD59-A6C34878D82A}">
                    <a16:rowId xmlns:a16="http://schemas.microsoft.com/office/drawing/2014/main" val="2301404324"/>
                  </a:ext>
                </a:extLst>
              </a:tr>
            </a:tbl>
          </a:graphicData>
        </a:graphic>
      </p:graphicFrame>
    </p:spTree>
    <p:extLst>
      <p:ext uri="{BB962C8B-B14F-4D97-AF65-F5344CB8AC3E}">
        <p14:creationId xmlns:p14="http://schemas.microsoft.com/office/powerpoint/2010/main" val="374554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F1987E-7363-C372-C31B-3D2753027005}"/>
              </a:ext>
            </a:extLst>
          </p:cNvPr>
          <p:cNvSpPr>
            <a:spLocks noGrp="1"/>
          </p:cNvSpPr>
          <p:nvPr>
            <p:ph type="title"/>
          </p:nvPr>
        </p:nvSpPr>
        <p:spPr>
          <a:xfrm>
            <a:off x="473202" y="639520"/>
            <a:ext cx="2571750" cy="1719072"/>
          </a:xfrm>
        </p:spPr>
        <p:txBody>
          <a:bodyPr vert="horz" lIns="91440" tIns="45720" rIns="91440" bIns="45720" rtlCol="0" anchor="b">
            <a:normAutofit/>
          </a:bodyPr>
          <a:lstStyle/>
          <a:p>
            <a:pPr defTabSz="914400"/>
            <a:r>
              <a:rPr lang="en-US" sz="2900" kern="1200">
                <a:solidFill>
                  <a:schemeClr val="tx1"/>
                </a:solidFill>
                <a:latin typeface="+mj-lt"/>
                <a:ea typeface="+mj-ea"/>
                <a:cs typeface="+mj-cs"/>
              </a:rPr>
              <a:t>Shelter Models and Resources</a:t>
            </a:r>
            <a:br>
              <a:rPr lang="en-US" sz="2900" kern="1200">
                <a:solidFill>
                  <a:schemeClr val="tx1"/>
                </a:solidFill>
                <a:latin typeface="+mj-lt"/>
                <a:ea typeface="+mj-ea"/>
                <a:cs typeface="+mj-cs"/>
              </a:rPr>
            </a:br>
            <a:endParaRPr lang="en-US" sz="2900" kern="120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45BF5BE-BFD0-C3AF-DD20-2B487B4DCCAB}"/>
              </a:ext>
            </a:extLst>
          </p:cNvPr>
          <p:cNvSpPr>
            <a:spLocks noGrp="1"/>
          </p:cNvSpPr>
          <p:nvPr>
            <p:ph type="body" sz="quarter" idx="11"/>
          </p:nvPr>
        </p:nvSpPr>
        <p:spPr>
          <a:xfrm>
            <a:off x="473202" y="2807208"/>
            <a:ext cx="2571750" cy="3410712"/>
          </a:xfr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000" dirty="0">
                <a:latin typeface="+mn-lt"/>
                <a:ea typeface="+mn-ea"/>
                <a:cs typeface="+mn-cs"/>
                <a:hlinkClick r:id="rId2"/>
              </a:rPr>
              <a:t>https://www.dph.ncdhhs.gov/lhd/</a:t>
            </a:r>
            <a:endParaRPr lang="en-US" sz="2000" dirty="0">
              <a:latin typeface="+mn-lt"/>
              <a:ea typeface="+mn-ea"/>
              <a:cs typeface="+mn-cs"/>
            </a:endParaRPr>
          </a:p>
          <a:p>
            <a:pPr indent="-228600" defTabSz="914400">
              <a:lnSpc>
                <a:spcPct val="90000"/>
              </a:lnSpc>
              <a:spcAft>
                <a:spcPts val="600"/>
              </a:spcAft>
              <a:buFont typeface="Arial" panose="020B0604020202020204" pitchFamily="34" charset="0"/>
              <a:buChar char="•"/>
            </a:pPr>
            <a:endParaRPr lang="en-US" sz="1900" dirty="0">
              <a:latin typeface="+mn-lt"/>
              <a:ea typeface="+mn-ea"/>
              <a:cs typeface="+mn-cs"/>
            </a:endParaRPr>
          </a:p>
        </p:txBody>
      </p:sp>
      <p:pic>
        <p:nvPicPr>
          <p:cNvPr id="6" name="Picture 5">
            <a:extLst>
              <a:ext uri="{FF2B5EF4-FFF2-40B4-BE49-F238E27FC236}">
                <a16:creationId xmlns:a16="http://schemas.microsoft.com/office/drawing/2014/main" id="{939AB450-9B56-F0E6-61BD-ABE2D799A04D}"/>
              </a:ext>
            </a:extLst>
          </p:cNvPr>
          <p:cNvPicPr>
            <a:picLocks noChangeAspect="1"/>
          </p:cNvPicPr>
          <p:nvPr/>
        </p:nvPicPr>
        <p:blipFill>
          <a:blip r:embed="rId3"/>
          <a:stretch>
            <a:fillRect/>
          </a:stretch>
        </p:blipFill>
        <p:spPr>
          <a:xfrm>
            <a:off x="3490722" y="1733274"/>
            <a:ext cx="5177790" cy="3391451"/>
          </a:xfrm>
          <a:prstGeom prst="rect">
            <a:avLst/>
          </a:prstGeom>
        </p:spPr>
      </p:pic>
    </p:spTree>
    <p:extLst>
      <p:ext uri="{BB962C8B-B14F-4D97-AF65-F5344CB8AC3E}">
        <p14:creationId xmlns:p14="http://schemas.microsoft.com/office/powerpoint/2010/main" val="409357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6253" y="383957"/>
            <a:ext cx="8951493" cy="548640"/>
          </a:xfrm>
        </p:spPr>
        <p:txBody>
          <a:bodyPr/>
          <a:lstStyle/>
          <a:p>
            <a:pPr algn="ctr"/>
            <a:r>
              <a:rPr lang="en-US" sz="2800" dirty="0">
                <a:solidFill>
                  <a:schemeClr val="tx2"/>
                </a:solidFill>
                <a:latin typeface="+mn-lt"/>
              </a:rPr>
              <a:t>DPH </a:t>
            </a:r>
            <a:r>
              <a:rPr lang="en-US" sz="2800" b="1" dirty="0">
                <a:solidFill>
                  <a:schemeClr val="tx2"/>
                </a:solidFill>
                <a:latin typeface="+mn-lt"/>
              </a:rPr>
              <a:t>PHNC Roles </a:t>
            </a:r>
            <a:r>
              <a:rPr lang="en-US" sz="2800" dirty="0">
                <a:solidFill>
                  <a:schemeClr val="tx2"/>
                </a:solidFill>
                <a:latin typeface="+mn-lt"/>
              </a:rPr>
              <a:t>D</a:t>
            </a:r>
            <a:r>
              <a:rPr lang="en-US" sz="2800" b="1" dirty="0">
                <a:solidFill>
                  <a:schemeClr val="tx2"/>
                </a:solidFill>
                <a:latin typeface="+mn-lt"/>
              </a:rPr>
              <a:t>uring </a:t>
            </a:r>
            <a:r>
              <a:rPr lang="en-US" sz="2800" dirty="0">
                <a:solidFill>
                  <a:schemeClr val="tx2"/>
                </a:solidFill>
                <a:latin typeface="+mn-lt"/>
              </a:rPr>
              <a:t>D</a:t>
            </a:r>
            <a:r>
              <a:rPr lang="en-US" sz="2800" b="1" dirty="0">
                <a:solidFill>
                  <a:schemeClr val="tx2"/>
                </a:solidFill>
                <a:latin typeface="+mn-lt"/>
              </a:rPr>
              <a:t>isasters</a:t>
            </a:r>
            <a:endParaRPr lang="en-US" sz="2800" dirty="0">
              <a:solidFill>
                <a:schemeClr val="tx2"/>
              </a:solidFill>
            </a:endParaRPr>
          </a:p>
        </p:txBody>
      </p:sp>
      <p:graphicFrame>
        <p:nvGraphicFramePr>
          <p:cNvPr id="4" name="Diagram 3">
            <a:extLst>
              <a:ext uri="{FF2B5EF4-FFF2-40B4-BE49-F238E27FC236}">
                <a16:creationId xmlns:a16="http://schemas.microsoft.com/office/drawing/2014/main" id="{076AB3EB-4C12-0F90-DD2A-EC7D821775CD}"/>
              </a:ext>
            </a:extLst>
          </p:cNvPr>
          <p:cNvGraphicFramePr/>
          <p:nvPr>
            <p:extLst>
              <p:ext uri="{D42A27DB-BD31-4B8C-83A1-F6EECF244321}">
                <p14:modId xmlns:p14="http://schemas.microsoft.com/office/powerpoint/2010/main" val="2599000501"/>
              </p:ext>
            </p:extLst>
          </p:nvPr>
        </p:nvGraphicFramePr>
        <p:xfrm>
          <a:off x="635267" y="1213452"/>
          <a:ext cx="8014636" cy="443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57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A4C390F-BDF1-124D-676B-B558186D3A23}"/>
              </a:ext>
            </a:extLst>
          </p:cNvPr>
          <p:cNvSpPr>
            <a:spLocks noGrp="1"/>
          </p:cNvSpPr>
          <p:nvPr>
            <p:ph type="title"/>
          </p:nvPr>
        </p:nvSpPr>
        <p:spPr>
          <a:xfrm>
            <a:off x="603504" y="1243013"/>
            <a:ext cx="2891790" cy="4371974"/>
          </a:xfrm>
        </p:spPr>
        <p:txBody>
          <a:bodyPr vert="horz" lIns="91440" tIns="45720" rIns="91440" bIns="45720" rtlCol="0" anchor="ctr">
            <a:normAutofit/>
          </a:bodyPr>
          <a:lstStyle/>
          <a:p>
            <a:pPr defTabSz="914400"/>
            <a:r>
              <a:rPr lang="en-US" sz="2600" kern="1200">
                <a:solidFill>
                  <a:schemeClr val="tx2"/>
                </a:solidFill>
                <a:latin typeface="+mj-lt"/>
                <a:ea typeface="+mj-ea"/>
                <a:cs typeface="+mj-cs"/>
              </a:rPr>
              <a:t>OCPHN Leaders Support PH Command Center ESF 8 Desk</a:t>
            </a:r>
            <a:br>
              <a:rPr lang="en-US" sz="2600" kern="1200">
                <a:solidFill>
                  <a:schemeClr val="tx2"/>
                </a:solidFill>
                <a:latin typeface="+mj-lt"/>
                <a:ea typeface="+mj-ea"/>
                <a:cs typeface="+mj-cs"/>
              </a:rPr>
            </a:br>
            <a:br>
              <a:rPr lang="en-US" sz="2600" kern="1200">
                <a:solidFill>
                  <a:schemeClr val="tx2"/>
                </a:solidFill>
                <a:latin typeface="+mj-lt"/>
                <a:ea typeface="+mj-ea"/>
                <a:cs typeface="+mj-cs"/>
              </a:rPr>
            </a:br>
            <a:r>
              <a:rPr lang="en-US" sz="2600" i="1" kern="1200">
                <a:solidFill>
                  <a:schemeClr val="tx2"/>
                </a:solidFill>
                <a:latin typeface="+mj-lt"/>
                <a:ea typeface="+mj-ea"/>
                <a:cs typeface="+mj-cs"/>
              </a:rPr>
              <a:t>ICS Emergency Support Function 8 – Public Health and Medical Services</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73011" y="5285"/>
            <a:ext cx="5470989"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D2A901B8-6FED-78D7-8D4C-35F5723CC25C}"/>
              </a:ext>
            </a:extLst>
          </p:cNvPr>
          <p:cNvSpPr>
            <a:spLocks noGrp="1"/>
          </p:cNvSpPr>
          <p:nvPr>
            <p:ph type="body" sz="quarter" idx="10"/>
          </p:nvPr>
        </p:nvSpPr>
        <p:spPr>
          <a:xfrm>
            <a:off x="4974609" y="1032987"/>
            <a:ext cx="3689331" cy="4792027"/>
          </a:xfrm>
        </p:spPr>
        <p:txBody>
          <a:bodyPr vert="horz" lIns="91440" tIns="45720" rIns="91440" bIns="45720" rtlCol="0" anchor="ctr">
            <a:normAutofit/>
          </a:bodyPr>
          <a:lstStyle/>
          <a:p>
            <a:pPr defTabSz="914400">
              <a:lnSpc>
                <a:spcPct val="90000"/>
              </a:lnSpc>
            </a:pPr>
            <a:r>
              <a:rPr lang="en-US" sz="1700" b="0">
                <a:solidFill>
                  <a:schemeClr val="tx2"/>
                </a:solidFill>
                <a:latin typeface="+mn-lt"/>
                <a:ea typeface="+mn-ea"/>
                <a:cs typeface="+mn-cs"/>
              </a:rPr>
              <a:t>Provide nursing practice, nurse deployment, and solutions in real-time as part of the PHCC</a:t>
            </a:r>
          </a:p>
          <a:p>
            <a:pPr defTabSz="914400">
              <a:lnSpc>
                <a:spcPct val="90000"/>
              </a:lnSpc>
            </a:pPr>
            <a:r>
              <a:rPr lang="en-US" sz="1700" b="0">
                <a:solidFill>
                  <a:schemeClr val="tx2"/>
                </a:solidFill>
                <a:latin typeface="+mn-lt"/>
                <a:ea typeface="+mn-ea"/>
                <a:cs typeface="+mn-cs"/>
              </a:rPr>
              <a:t>Assist in advising on roles and functions and staffing models</a:t>
            </a:r>
          </a:p>
          <a:p>
            <a:pPr defTabSz="914400">
              <a:lnSpc>
                <a:spcPct val="90000"/>
              </a:lnSpc>
            </a:pPr>
            <a:r>
              <a:rPr lang="en-US" sz="1700" b="0">
                <a:solidFill>
                  <a:schemeClr val="tx2"/>
                </a:solidFill>
                <a:latin typeface="+mn-lt"/>
                <a:ea typeface="+mn-ea"/>
                <a:cs typeface="+mn-cs"/>
              </a:rPr>
              <a:t>Assist in Nurse Deployment</a:t>
            </a:r>
          </a:p>
          <a:p>
            <a:pPr defTabSz="914400">
              <a:lnSpc>
                <a:spcPct val="90000"/>
              </a:lnSpc>
            </a:pPr>
            <a:r>
              <a:rPr lang="en-US" sz="1700" b="0">
                <a:solidFill>
                  <a:schemeClr val="tx2"/>
                </a:solidFill>
                <a:latin typeface="+mn-lt"/>
                <a:ea typeface="+mn-ea"/>
                <a:cs typeface="+mn-cs"/>
              </a:rPr>
              <a:t>Available when the PHCC is in operation</a:t>
            </a:r>
          </a:p>
          <a:p>
            <a:pPr defTabSz="914400">
              <a:lnSpc>
                <a:spcPct val="90000"/>
              </a:lnSpc>
            </a:pPr>
            <a:r>
              <a:rPr lang="en-US" sz="1700" b="0">
                <a:solidFill>
                  <a:schemeClr val="tx2"/>
                </a:solidFill>
                <a:latin typeface="+mn-lt"/>
                <a:ea typeface="+mn-ea"/>
                <a:cs typeface="+mn-cs"/>
              </a:rPr>
              <a:t>Liaise with LTATCC </a:t>
            </a:r>
          </a:p>
        </p:txBody>
      </p:sp>
    </p:spTree>
    <p:extLst>
      <p:ext uri="{BB962C8B-B14F-4D97-AF65-F5344CB8AC3E}">
        <p14:creationId xmlns:p14="http://schemas.microsoft.com/office/powerpoint/2010/main" val="4284324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D5C6-DE45-19E3-8309-CE5923667335}"/>
              </a:ext>
            </a:extLst>
          </p:cNvPr>
          <p:cNvSpPr>
            <a:spLocks noGrp="1"/>
          </p:cNvSpPr>
          <p:nvPr>
            <p:ph type="title"/>
          </p:nvPr>
        </p:nvSpPr>
        <p:spPr>
          <a:xfrm>
            <a:off x="327260" y="624053"/>
            <a:ext cx="8537486" cy="823745"/>
          </a:xfrm>
        </p:spPr>
        <p:txBody>
          <a:bodyPr/>
          <a:lstStyle/>
          <a:p>
            <a:pPr algn="ctr"/>
            <a:r>
              <a:rPr lang="en-US" sz="2800" dirty="0"/>
              <a:t>Why The LTATCC Was Developed</a:t>
            </a:r>
          </a:p>
        </p:txBody>
      </p:sp>
      <p:graphicFrame>
        <p:nvGraphicFramePr>
          <p:cNvPr id="7" name="Text Placeholder 2">
            <a:extLst>
              <a:ext uri="{FF2B5EF4-FFF2-40B4-BE49-F238E27FC236}">
                <a16:creationId xmlns:a16="http://schemas.microsoft.com/office/drawing/2014/main" id="{5479AF8C-588A-374D-7BE2-BB1B54D38E9F}"/>
              </a:ext>
            </a:extLst>
          </p:cNvPr>
          <p:cNvGraphicFramePr/>
          <p:nvPr>
            <p:extLst>
              <p:ext uri="{D42A27DB-BD31-4B8C-83A1-F6EECF244321}">
                <p14:modId xmlns:p14="http://schemas.microsoft.com/office/powerpoint/2010/main" val="882366266"/>
              </p:ext>
            </p:extLst>
          </p:nvPr>
        </p:nvGraphicFramePr>
        <p:xfrm>
          <a:off x="627856" y="1245670"/>
          <a:ext cx="7888288" cy="4795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70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A8A2C-1569-49FF-B865-B2B75409C1D8}"/>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LTATCC</a:t>
            </a:r>
          </a:p>
        </p:txBody>
      </p:sp>
      <p:sp>
        <p:nvSpPr>
          <p:cNvPr id="5" name="Text Placeholder 5">
            <a:extLst>
              <a:ext uri="{FF2B5EF4-FFF2-40B4-BE49-F238E27FC236}">
                <a16:creationId xmlns:a16="http://schemas.microsoft.com/office/drawing/2014/main" id="{A69ED0B8-5B05-4983-91A8-C75DFCB8C496}"/>
              </a:ext>
            </a:extLst>
          </p:cNvPr>
          <p:cNvSpPr>
            <a:spLocks noGrp="1"/>
          </p:cNvSpPr>
          <p:nvPr>
            <p:ph type="body" sz="quarter" idx="10"/>
          </p:nvPr>
        </p:nvSpPr>
        <p:spPr>
          <a:xfrm>
            <a:off x="1077813" y="1841884"/>
            <a:ext cx="4708354" cy="3575672"/>
          </a:xfrm>
        </p:spPr>
        <p:txBody>
          <a:bodyPr/>
          <a:lstStyle/>
          <a:p>
            <a:pPr marL="0" indent="0" defTabSz="562356">
              <a:spcBef>
                <a:spcPts val="984"/>
              </a:spcBef>
              <a:buNone/>
            </a:pPr>
            <a:r>
              <a:rPr lang="en-US" sz="2296" b="0" i="0" kern="1200">
                <a:solidFill>
                  <a:schemeClr val="tx1"/>
                </a:solidFill>
                <a:latin typeface="+mn-lt"/>
                <a:ea typeface="Arial" panose="020B0604020202020204" pitchFamily="34" charset="0"/>
                <a:cs typeface="Arial" panose="020B0604020202020204" pitchFamily="34" charset="0"/>
              </a:rPr>
              <a:t>Functions to facilitate clear, consistent and on-time communication between local health departments, LTATCC, the PH Command Center, and Emergency Operations Center.</a:t>
            </a:r>
          </a:p>
          <a:p>
            <a:pPr marL="0" indent="0" defTabSz="562356">
              <a:spcBef>
                <a:spcPts val="984"/>
              </a:spcBef>
              <a:buNone/>
            </a:pPr>
            <a:r>
              <a:rPr lang="en-US" sz="1640" b="0" i="0" kern="1200">
                <a:solidFill>
                  <a:schemeClr val="tx1"/>
                </a:solidFill>
                <a:latin typeface="+mn-lt"/>
                <a:ea typeface="Arial" panose="020B0604020202020204" pitchFamily="34" charset="0"/>
                <a:cs typeface="Arial" panose="020B0604020202020204" pitchFamily="34" charset="0"/>
              </a:rPr>
              <a:t>Adds real-time, on-demand connection to subject matter experts and nurse-to-nurse support. </a:t>
            </a:r>
          </a:p>
          <a:p>
            <a:pPr marL="0" indent="0" defTabSz="562356">
              <a:spcBef>
                <a:spcPts val="984"/>
              </a:spcBef>
              <a:buNone/>
            </a:pPr>
            <a:endParaRPr lang="en-US" sz="1640" b="0" i="1" kern="1200">
              <a:solidFill>
                <a:schemeClr val="tx1"/>
              </a:solidFill>
              <a:latin typeface="Arial Rounded MT Bold" panose="020F0704030504030204" pitchFamily="34" charset="0"/>
              <a:ea typeface="Arial" panose="020B0604020202020204" pitchFamily="34" charset="0"/>
              <a:cs typeface="Arial" panose="020B0604020202020204" pitchFamily="34" charset="0"/>
            </a:endParaRPr>
          </a:p>
          <a:p>
            <a:pPr marL="0" indent="0" defTabSz="562356">
              <a:spcBef>
                <a:spcPts val="984"/>
              </a:spcBef>
              <a:buNone/>
            </a:pPr>
            <a:endParaRPr lang="en-US" sz="1640" b="0" i="1" kern="1200">
              <a:solidFill>
                <a:schemeClr val="tx1"/>
              </a:solidFill>
              <a:latin typeface="Arial Rounded MT Bold" panose="020F0704030504030204" pitchFamily="34" charset="0"/>
              <a:ea typeface="Arial" panose="020B0604020202020204" pitchFamily="34" charset="0"/>
              <a:cs typeface="Arial" panose="020B0604020202020204" pitchFamily="34" charset="0"/>
            </a:endParaRPr>
          </a:p>
          <a:p>
            <a:pPr marL="0" indent="0">
              <a:buNone/>
            </a:pPr>
            <a:endParaRPr lang="en-US" b="0" dirty="0">
              <a:latin typeface="Arial Rounded MT Bold" panose="020F0704030504030204" pitchFamily="34" charset="0"/>
            </a:endParaRPr>
          </a:p>
        </p:txBody>
      </p:sp>
      <p:pic>
        <p:nvPicPr>
          <p:cNvPr id="4" name="Picture 3" descr="Businessman holding sign">
            <a:extLst>
              <a:ext uri="{FF2B5EF4-FFF2-40B4-BE49-F238E27FC236}">
                <a16:creationId xmlns:a16="http://schemas.microsoft.com/office/drawing/2014/main" id="{1BBA00E2-CEC8-4548-83B1-80B8317944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0916" y="1675227"/>
            <a:ext cx="1975269" cy="4394199"/>
          </a:xfrm>
          <a:prstGeom prst="rect">
            <a:avLst/>
          </a:prstGeom>
        </p:spPr>
      </p:pic>
      <p:sp>
        <p:nvSpPr>
          <p:cNvPr id="6" name="TextBox 5">
            <a:extLst>
              <a:ext uri="{FF2B5EF4-FFF2-40B4-BE49-F238E27FC236}">
                <a16:creationId xmlns:a16="http://schemas.microsoft.com/office/drawing/2014/main" id="{AC3023DD-8082-4A12-BB6C-44F9536C0CB3}"/>
              </a:ext>
            </a:extLst>
          </p:cNvPr>
          <p:cNvSpPr txBox="1"/>
          <p:nvPr/>
        </p:nvSpPr>
        <p:spPr>
          <a:xfrm>
            <a:off x="6303104" y="2739621"/>
            <a:ext cx="1550894" cy="1065548"/>
          </a:xfrm>
          <a:prstGeom prst="rect">
            <a:avLst/>
          </a:prstGeom>
          <a:noFill/>
        </p:spPr>
        <p:txBody>
          <a:bodyPr wrap="square" rtlCol="0">
            <a:spAutoFit/>
          </a:bodyPr>
          <a:lstStyle/>
          <a:p>
            <a:pPr defTabSz="749808">
              <a:spcAft>
                <a:spcPts val="600"/>
              </a:spcAft>
            </a:pPr>
            <a:r>
              <a:rPr lang="en-US" sz="2624" b="1" kern="1200">
                <a:solidFill>
                  <a:schemeClr val="tx1"/>
                </a:solidFill>
                <a:latin typeface="+mn-lt"/>
                <a:ea typeface="+mn-ea"/>
                <a:cs typeface="+mn-cs"/>
              </a:rPr>
              <a:t>It’s this.</a:t>
            </a:r>
          </a:p>
          <a:p>
            <a:pPr>
              <a:spcAft>
                <a:spcPts val="600"/>
              </a:spcAft>
            </a:pPr>
            <a:endParaRPr lang="en-US" sz="3200"/>
          </a:p>
        </p:txBody>
      </p:sp>
      <p:sp>
        <p:nvSpPr>
          <p:cNvPr id="7" name="Arrow: Left 6">
            <a:extLst>
              <a:ext uri="{FF2B5EF4-FFF2-40B4-BE49-F238E27FC236}">
                <a16:creationId xmlns:a16="http://schemas.microsoft.com/office/drawing/2014/main" id="{E4C69B3E-FA0E-426B-AA99-95D96C9EDDF9}"/>
              </a:ext>
            </a:extLst>
          </p:cNvPr>
          <p:cNvSpPr/>
          <p:nvPr/>
        </p:nvSpPr>
        <p:spPr>
          <a:xfrm>
            <a:off x="6470151" y="3219005"/>
            <a:ext cx="795331" cy="200021"/>
          </a:xfrm>
          <a:prstGeom prst="leftArrow">
            <a:avLst/>
          </a:prstGeom>
          <a:solidFill>
            <a:srgbClr val="FF0000"/>
          </a:solidFill>
          <a:ln>
            <a:solidFill>
              <a:srgbClr val="153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34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15125" y="1153572"/>
            <a:ext cx="2400300" cy="4461163"/>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Goal and </a:t>
            </a:r>
            <a:r>
              <a:rPr lang="en-US" sz="4400" b="1" kern="1200">
                <a:solidFill>
                  <a:srgbClr val="FFFFFF"/>
                </a:solidFill>
                <a:latin typeface="+mj-lt"/>
                <a:ea typeface="+mj-ea"/>
                <a:cs typeface="+mj-cs"/>
              </a:rPr>
              <a:t>Purpose of the LTATCC</a:t>
            </a:r>
            <a:endParaRPr lang="en-US" sz="4400" kern="1200">
              <a:solidFill>
                <a:srgbClr val="FFFFFF"/>
              </a:solidFill>
              <a:latin typeface="+mj-lt"/>
              <a:ea typeface="+mj-ea"/>
              <a:cs typeface="+mj-cs"/>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 Placeholder 5"/>
          <p:cNvSpPr>
            <a:spLocks noGrp="1"/>
          </p:cNvSpPr>
          <p:nvPr>
            <p:ph type="body" sz="quarter" idx="10"/>
          </p:nvPr>
        </p:nvSpPr>
        <p:spPr>
          <a:xfrm>
            <a:off x="3335481" y="591344"/>
            <a:ext cx="5179868" cy="5585619"/>
          </a:xfrm>
        </p:spPr>
        <p:txBody>
          <a:bodyPr vert="horz" lIns="91440" tIns="45720" rIns="91440" bIns="45720" rtlCol="0" anchor="ctr">
            <a:normAutofit/>
          </a:bodyPr>
          <a:lstStyle/>
          <a:p>
            <a:pPr defTabSz="914400">
              <a:lnSpc>
                <a:spcPct val="90000"/>
              </a:lnSpc>
            </a:pPr>
            <a:r>
              <a:rPr lang="en-US" sz="2000" dirty="0">
                <a:latin typeface="+mn-lt"/>
                <a:ea typeface="+mn-ea"/>
                <a:cs typeface="+mn-cs"/>
              </a:rPr>
              <a:t>Support PH nurse leaders when shelters are opened in their county</a:t>
            </a:r>
          </a:p>
          <a:p>
            <a:pPr defTabSz="914400">
              <a:lnSpc>
                <a:spcPct val="90000"/>
              </a:lnSpc>
            </a:pPr>
            <a:r>
              <a:rPr lang="en-US" sz="2000" dirty="0">
                <a:latin typeface="+mn-lt"/>
                <a:ea typeface="+mn-ea"/>
                <a:cs typeface="+mn-cs"/>
              </a:rPr>
              <a:t>Support deployed mutual aid and EMAC nurses</a:t>
            </a:r>
            <a:endParaRPr lang="en-US" sz="2000" i="1" dirty="0">
              <a:latin typeface="+mn-lt"/>
              <a:ea typeface="+mn-ea"/>
              <a:cs typeface="+mn-cs"/>
            </a:endParaRPr>
          </a:p>
          <a:p>
            <a:pPr marL="690563" lvl="1" indent="-228600" defTabSz="914400">
              <a:lnSpc>
                <a:spcPct val="90000"/>
              </a:lnSpc>
              <a:buFont typeface="Arial" panose="020B0604020202020204" pitchFamily="34" charset="0"/>
              <a:buChar char="•"/>
            </a:pPr>
            <a:r>
              <a:rPr lang="en-US" sz="2000" b="0" dirty="0">
                <a:latin typeface="+mn-lt"/>
                <a:ea typeface="+mn-ea"/>
                <a:cs typeface="+mn-cs"/>
              </a:rPr>
              <a:t>On-demand, consistent, live support to assist the nurse in performing their role </a:t>
            </a:r>
          </a:p>
          <a:p>
            <a:pPr marL="690563" lvl="1" indent="-228600" defTabSz="914400">
              <a:lnSpc>
                <a:spcPct val="90000"/>
              </a:lnSpc>
              <a:buFont typeface="Arial" panose="020B0604020202020204" pitchFamily="34" charset="0"/>
              <a:buChar char="•"/>
            </a:pPr>
            <a:r>
              <a:rPr lang="en-US" sz="2000" b="0" dirty="0">
                <a:latin typeface="+mn-lt"/>
                <a:ea typeface="+mn-ea"/>
                <a:cs typeface="+mn-cs"/>
              </a:rPr>
              <a:t>On-demand technical assistance and communication of needs of the shelter to PHP&amp;R, NCEM </a:t>
            </a:r>
          </a:p>
          <a:p>
            <a:pPr marL="690563" lvl="1" indent="-228600" defTabSz="914400">
              <a:lnSpc>
                <a:spcPct val="90000"/>
              </a:lnSpc>
              <a:buFont typeface="Arial" panose="020B0604020202020204" pitchFamily="34" charset="0"/>
              <a:buChar char="•"/>
            </a:pPr>
            <a:r>
              <a:rPr lang="en-US" sz="2000" b="0" dirty="0">
                <a:latin typeface="+mn-lt"/>
                <a:ea typeface="+mn-ea"/>
                <a:cs typeface="+mn-cs"/>
              </a:rPr>
              <a:t>On-demand touchpoint to address the health and safety of deployed nurses</a:t>
            </a:r>
          </a:p>
          <a:p>
            <a:pPr marL="690563" lvl="1" indent="-228600" defTabSz="914400">
              <a:lnSpc>
                <a:spcPct val="90000"/>
              </a:lnSpc>
              <a:buFont typeface="Arial" panose="020B0604020202020204" pitchFamily="34" charset="0"/>
              <a:buChar char="•"/>
            </a:pPr>
            <a:r>
              <a:rPr lang="en-US" sz="2000" b="0" dirty="0">
                <a:latin typeface="+mn-lt"/>
                <a:ea typeface="+mn-ea"/>
                <a:cs typeface="+mn-cs"/>
              </a:rPr>
              <a:t>On-time orientation and direction for deployed nurses</a:t>
            </a:r>
          </a:p>
          <a:p>
            <a:pPr marL="347663" lvl="1" indent="-228600" defTabSz="914400">
              <a:lnSpc>
                <a:spcPct val="90000"/>
              </a:lnSpc>
              <a:buFont typeface="Arial" panose="020B0604020202020204" pitchFamily="34" charset="0"/>
              <a:buChar char="•"/>
            </a:pPr>
            <a:endParaRPr lang="en-US" sz="1500" i="1" dirty="0">
              <a:latin typeface="+mn-lt"/>
              <a:ea typeface="+mn-ea"/>
              <a:cs typeface="+mn-cs"/>
            </a:endParaRPr>
          </a:p>
          <a:p>
            <a:pPr marL="347663" lvl="1" indent="-228600" defTabSz="914400">
              <a:lnSpc>
                <a:spcPct val="90000"/>
              </a:lnSpc>
              <a:buFont typeface="Arial" panose="020B0604020202020204" pitchFamily="34" charset="0"/>
              <a:buChar char="•"/>
            </a:pPr>
            <a:endParaRPr lang="en-US" sz="1500" i="1" dirty="0">
              <a:latin typeface="+mn-lt"/>
              <a:ea typeface="+mn-ea"/>
              <a:cs typeface="+mn-cs"/>
            </a:endParaRPr>
          </a:p>
          <a:p>
            <a:pPr marL="244933" defTabSz="914400">
              <a:lnSpc>
                <a:spcPct val="90000"/>
              </a:lnSpc>
            </a:pPr>
            <a:endParaRPr lang="en-US" sz="1500" i="1" dirty="0">
              <a:latin typeface="+mn-lt"/>
              <a:ea typeface="+mn-ea"/>
              <a:cs typeface="+mn-cs"/>
            </a:endParaRPr>
          </a:p>
        </p:txBody>
      </p:sp>
    </p:spTree>
    <p:extLst>
      <p:ext uri="{BB962C8B-B14F-4D97-AF65-F5344CB8AC3E}">
        <p14:creationId xmlns:p14="http://schemas.microsoft.com/office/powerpoint/2010/main" val="259320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D218-510C-9038-9EB8-BF164DBAFA0A}"/>
              </a:ext>
            </a:extLst>
          </p:cNvPr>
          <p:cNvSpPr>
            <a:spLocks noGrp="1"/>
          </p:cNvSpPr>
          <p:nvPr>
            <p:ph type="title"/>
          </p:nvPr>
        </p:nvSpPr>
        <p:spPr/>
        <p:txBody>
          <a:bodyPr/>
          <a:lstStyle/>
          <a:p>
            <a:r>
              <a:rPr lang="en-US" dirty="0"/>
              <a:t>LTAT Command Center - How We Do It</a:t>
            </a:r>
          </a:p>
        </p:txBody>
      </p:sp>
      <p:graphicFrame>
        <p:nvGraphicFramePr>
          <p:cNvPr id="5" name="Text Placeholder 2">
            <a:extLst>
              <a:ext uri="{FF2B5EF4-FFF2-40B4-BE49-F238E27FC236}">
                <a16:creationId xmlns:a16="http://schemas.microsoft.com/office/drawing/2014/main" id="{D9AFF796-4B3F-AC89-8268-E9526F6E3B40}"/>
              </a:ext>
            </a:extLst>
          </p:cNvPr>
          <p:cNvGraphicFramePr/>
          <p:nvPr/>
        </p:nvGraphicFramePr>
        <p:xfrm>
          <a:off x="628650" y="1447800"/>
          <a:ext cx="7888288" cy="4795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86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4B2B1-EB01-E3FE-7CBA-297A2838361F}"/>
              </a:ext>
            </a:extLst>
          </p:cNvPr>
          <p:cNvSpPr>
            <a:spLocks noGrp="1"/>
          </p:cNvSpPr>
          <p:nvPr>
            <p:ph type="title"/>
          </p:nvPr>
        </p:nvSpPr>
        <p:spPr>
          <a:xfrm>
            <a:off x="515125" y="1153572"/>
            <a:ext cx="2400300" cy="4461163"/>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What we will cover today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4F2281A9-39DF-4873-14CB-1DFA591325CD}"/>
              </a:ext>
            </a:extLst>
          </p:cNvPr>
          <p:cNvSpPr>
            <a:spLocks noGrp="1"/>
          </p:cNvSpPr>
          <p:nvPr>
            <p:ph type="body" sz="quarter" idx="10"/>
          </p:nvPr>
        </p:nvSpPr>
        <p:spPr>
          <a:xfrm>
            <a:off x="3335481" y="591344"/>
            <a:ext cx="5179868" cy="5585619"/>
          </a:xfrm>
        </p:spPr>
        <p:txBody>
          <a:bodyPr vert="horz" lIns="91440" tIns="45720" rIns="91440" bIns="45720" rtlCol="0" anchor="ctr">
            <a:normAutofit/>
          </a:bodyPr>
          <a:lstStyle/>
          <a:p>
            <a:pPr defTabSz="914400">
              <a:lnSpc>
                <a:spcPct val="90000"/>
              </a:lnSpc>
            </a:pPr>
            <a:r>
              <a:rPr lang="en-US" b="0">
                <a:latin typeface="+mn-lt"/>
                <a:ea typeface="+mn-ea"/>
                <a:cs typeface="+mn-cs"/>
              </a:rPr>
              <a:t>Public Health Nurses’ Role and Functions</a:t>
            </a:r>
          </a:p>
          <a:p>
            <a:pPr defTabSz="914400">
              <a:lnSpc>
                <a:spcPct val="90000"/>
              </a:lnSpc>
            </a:pPr>
            <a:r>
              <a:rPr lang="en-US" b="0">
                <a:latin typeface="+mn-lt"/>
                <a:ea typeface="+mn-ea"/>
                <a:cs typeface="+mn-cs"/>
              </a:rPr>
              <a:t>What Role Does Public Health Nursing Play in Preparedness and Response</a:t>
            </a:r>
          </a:p>
          <a:p>
            <a:pPr defTabSz="914400">
              <a:lnSpc>
                <a:spcPct val="90000"/>
              </a:lnSpc>
            </a:pPr>
            <a:r>
              <a:rPr lang="en-US" b="0">
                <a:latin typeface="+mn-lt"/>
                <a:ea typeface="+mn-ea"/>
                <a:cs typeface="+mn-cs"/>
              </a:rPr>
              <a:t>Unique competencies of Public Health Nurses</a:t>
            </a:r>
          </a:p>
          <a:p>
            <a:pPr defTabSz="914400">
              <a:lnSpc>
                <a:spcPct val="90000"/>
              </a:lnSpc>
            </a:pPr>
            <a:r>
              <a:rPr lang="en-US" b="0">
                <a:latin typeface="+mn-lt"/>
                <a:ea typeface="+mn-ea"/>
                <a:cs typeface="+mn-cs"/>
              </a:rPr>
              <a:t>NC Division of Public Health Level Support for Public Health Nurses</a:t>
            </a:r>
          </a:p>
          <a:p>
            <a:pPr defTabSz="914400">
              <a:lnSpc>
                <a:spcPct val="90000"/>
              </a:lnSpc>
            </a:pPr>
            <a:endParaRPr lang="en-US">
              <a:latin typeface="+mn-lt"/>
              <a:ea typeface="+mn-ea"/>
              <a:cs typeface="+mn-cs"/>
            </a:endParaRPr>
          </a:p>
          <a:p>
            <a:pPr marL="0" defTabSz="914400">
              <a:lnSpc>
                <a:spcPct val="90000"/>
              </a:lnSpc>
            </a:pPr>
            <a:endParaRPr lang="en-US">
              <a:latin typeface="+mn-lt"/>
              <a:ea typeface="+mn-ea"/>
              <a:cs typeface="+mn-cs"/>
            </a:endParaRPr>
          </a:p>
        </p:txBody>
      </p:sp>
    </p:spTree>
    <p:extLst>
      <p:ext uri="{BB962C8B-B14F-4D97-AF65-F5344CB8AC3E}">
        <p14:creationId xmlns:p14="http://schemas.microsoft.com/office/powerpoint/2010/main" val="65361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0366" y="371555"/>
            <a:ext cx="7843267" cy="548640"/>
          </a:xfrm>
        </p:spPr>
        <p:txBody>
          <a:bodyPr/>
          <a:lstStyle/>
          <a:p>
            <a:pPr algn="ctr"/>
            <a:r>
              <a:rPr lang="en-US" sz="2800" dirty="0">
                <a:solidFill>
                  <a:schemeClr val="tx2"/>
                </a:solidFill>
              </a:rPr>
              <a:t>LTATCC/PHNC Response Plan &amp; Model</a:t>
            </a:r>
          </a:p>
        </p:txBody>
      </p:sp>
      <p:graphicFrame>
        <p:nvGraphicFramePr>
          <p:cNvPr id="11" name="Diagram 10">
            <a:extLst>
              <a:ext uri="{FF2B5EF4-FFF2-40B4-BE49-F238E27FC236}">
                <a16:creationId xmlns:a16="http://schemas.microsoft.com/office/drawing/2014/main" id="{ABC144A4-8F53-40EE-B295-65CC861818EA}"/>
              </a:ext>
            </a:extLst>
          </p:cNvPr>
          <p:cNvGraphicFramePr/>
          <p:nvPr>
            <p:extLst>
              <p:ext uri="{D42A27DB-BD31-4B8C-83A1-F6EECF244321}">
                <p14:modId xmlns:p14="http://schemas.microsoft.com/office/powerpoint/2010/main" val="1481774095"/>
              </p:ext>
            </p:extLst>
          </p:nvPr>
        </p:nvGraphicFramePr>
        <p:xfrm>
          <a:off x="364445" y="1353062"/>
          <a:ext cx="2804359" cy="1271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08F4FBF5-8444-4943-8571-9A52F8A34704}"/>
              </a:ext>
            </a:extLst>
          </p:cNvPr>
          <p:cNvGrpSpPr/>
          <p:nvPr/>
        </p:nvGrpSpPr>
        <p:grpSpPr>
          <a:xfrm>
            <a:off x="3232702" y="1642919"/>
            <a:ext cx="1656927" cy="665482"/>
            <a:chOff x="0" y="27560"/>
            <a:chExt cx="1908385" cy="1145031"/>
          </a:xfrm>
        </p:grpSpPr>
        <p:sp>
          <p:nvSpPr>
            <p:cNvPr id="37" name="Rectangle: Rounded Corners 36">
              <a:extLst>
                <a:ext uri="{FF2B5EF4-FFF2-40B4-BE49-F238E27FC236}">
                  <a16:creationId xmlns:a16="http://schemas.microsoft.com/office/drawing/2014/main" id="{FA98424A-415A-4B23-9CF6-BE8A900CC073}"/>
                </a:ext>
              </a:extLst>
            </p:cNvPr>
            <p:cNvSpPr/>
            <p:nvPr/>
          </p:nvSpPr>
          <p:spPr>
            <a:xfrm>
              <a:off x="0" y="27560"/>
              <a:ext cx="1908385" cy="114503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38" name="Rectangle: Rounded Corners 4">
              <a:extLst>
                <a:ext uri="{FF2B5EF4-FFF2-40B4-BE49-F238E27FC236}">
                  <a16:creationId xmlns:a16="http://schemas.microsoft.com/office/drawing/2014/main" id="{B138E760-BFF8-42B5-A205-2717D8DA693F}"/>
                </a:ext>
              </a:extLst>
            </p:cNvPr>
            <p:cNvSpPr txBox="1"/>
            <p:nvPr/>
          </p:nvSpPr>
          <p:spPr>
            <a:xfrm>
              <a:off x="33537" y="61097"/>
              <a:ext cx="1841311" cy="1077957"/>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1.  PHP&amp;R shares information with LTATCC Nurse Lead</a:t>
              </a:r>
            </a:p>
          </p:txBody>
        </p:sp>
      </p:grpSp>
      <p:grpSp>
        <p:nvGrpSpPr>
          <p:cNvPr id="13" name="Group 12">
            <a:extLst>
              <a:ext uri="{FF2B5EF4-FFF2-40B4-BE49-F238E27FC236}">
                <a16:creationId xmlns:a16="http://schemas.microsoft.com/office/drawing/2014/main" id="{505AF3D5-097A-45A4-A29C-67E451B62726}"/>
              </a:ext>
            </a:extLst>
          </p:cNvPr>
          <p:cNvGrpSpPr/>
          <p:nvPr/>
        </p:nvGrpSpPr>
        <p:grpSpPr>
          <a:xfrm>
            <a:off x="3229703" y="2566217"/>
            <a:ext cx="1659926" cy="665482"/>
            <a:chOff x="0" y="1443986"/>
            <a:chExt cx="1908385" cy="1145031"/>
          </a:xfrm>
        </p:grpSpPr>
        <p:sp>
          <p:nvSpPr>
            <p:cNvPr id="35" name="Rectangle: Rounded Corners 34">
              <a:extLst>
                <a:ext uri="{FF2B5EF4-FFF2-40B4-BE49-F238E27FC236}">
                  <a16:creationId xmlns:a16="http://schemas.microsoft.com/office/drawing/2014/main" id="{E1FE939E-99D2-46A9-B434-42BE3BF0DDBA}"/>
                </a:ext>
              </a:extLst>
            </p:cNvPr>
            <p:cNvSpPr/>
            <p:nvPr/>
          </p:nvSpPr>
          <p:spPr>
            <a:xfrm>
              <a:off x="0" y="1443986"/>
              <a:ext cx="1908385" cy="114503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36" name="Rectangle: Rounded Corners 6">
              <a:extLst>
                <a:ext uri="{FF2B5EF4-FFF2-40B4-BE49-F238E27FC236}">
                  <a16:creationId xmlns:a16="http://schemas.microsoft.com/office/drawing/2014/main" id="{ED1FB60E-EED7-4996-9A52-7031A2B41CC2}"/>
                </a:ext>
              </a:extLst>
            </p:cNvPr>
            <p:cNvSpPr txBox="1"/>
            <p:nvPr/>
          </p:nvSpPr>
          <p:spPr>
            <a:xfrm>
              <a:off x="33537" y="1477523"/>
              <a:ext cx="1841311" cy="1077957"/>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2.  LTATCC Nurse Lead assigns a PH Nurse Consultant to deployed EMAC PHN team</a:t>
              </a:r>
              <a:endParaRPr kumimoji="0" lang="en-US" sz="900" b="0" i="0" u="none" strike="sngStrike" kern="1200" cap="none" spc="0" normalizeH="0" baseline="0" noProof="0" dirty="0">
                <a:ln>
                  <a:noFill/>
                </a:ln>
                <a:solidFill>
                  <a:sysClr val="windowText" lastClr="000000"/>
                </a:solidFill>
                <a:effectLst/>
                <a:uLnTx/>
                <a:uFillTx/>
                <a:ea typeface="+mn-ea"/>
                <a:cs typeface="+mn-cs"/>
              </a:endParaRPr>
            </a:p>
          </p:txBody>
        </p:sp>
      </p:grpSp>
      <p:grpSp>
        <p:nvGrpSpPr>
          <p:cNvPr id="14" name="Group 13">
            <a:extLst>
              <a:ext uri="{FF2B5EF4-FFF2-40B4-BE49-F238E27FC236}">
                <a16:creationId xmlns:a16="http://schemas.microsoft.com/office/drawing/2014/main" id="{35860C94-FBE0-4DDD-94B1-B9764E4A9F37}"/>
              </a:ext>
            </a:extLst>
          </p:cNvPr>
          <p:cNvGrpSpPr/>
          <p:nvPr/>
        </p:nvGrpSpPr>
        <p:grpSpPr>
          <a:xfrm>
            <a:off x="3229703" y="3491211"/>
            <a:ext cx="1659926" cy="665482"/>
            <a:chOff x="0" y="2867065"/>
            <a:chExt cx="1908385" cy="1145031"/>
          </a:xfrm>
        </p:grpSpPr>
        <p:sp>
          <p:nvSpPr>
            <p:cNvPr id="33" name="Rectangle: Rounded Corners 32">
              <a:extLst>
                <a:ext uri="{FF2B5EF4-FFF2-40B4-BE49-F238E27FC236}">
                  <a16:creationId xmlns:a16="http://schemas.microsoft.com/office/drawing/2014/main" id="{C3BAE193-158F-4341-ACBE-0E81CCAA9D86}"/>
                </a:ext>
              </a:extLst>
            </p:cNvPr>
            <p:cNvSpPr/>
            <p:nvPr/>
          </p:nvSpPr>
          <p:spPr>
            <a:xfrm>
              <a:off x="0" y="2867065"/>
              <a:ext cx="1908385" cy="114503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34" name="Rectangle: Rounded Corners 8">
              <a:extLst>
                <a:ext uri="{FF2B5EF4-FFF2-40B4-BE49-F238E27FC236}">
                  <a16:creationId xmlns:a16="http://schemas.microsoft.com/office/drawing/2014/main" id="{D44E551B-089E-46D4-89FE-B02020537674}"/>
                </a:ext>
              </a:extLst>
            </p:cNvPr>
            <p:cNvSpPr txBox="1"/>
            <p:nvPr/>
          </p:nvSpPr>
          <p:spPr>
            <a:xfrm>
              <a:off x="33537" y="2900602"/>
              <a:ext cx="1841311" cy="1077957"/>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3.  LTATCC Nurse Lead contacts EMAC PHN team and conducts orientation </a:t>
              </a:r>
            </a:p>
          </p:txBody>
        </p:sp>
      </p:grpSp>
      <p:grpSp>
        <p:nvGrpSpPr>
          <p:cNvPr id="15" name="Group 14">
            <a:extLst>
              <a:ext uri="{FF2B5EF4-FFF2-40B4-BE49-F238E27FC236}">
                <a16:creationId xmlns:a16="http://schemas.microsoft.com/office/drawing/2014/main" id="{53274EA2-4312-4F5D-A70D-C335E651D7B3}"/>
              </a:ext>
            </a:extLst>
          </p:cNvPr>
          <p:cNvGrpSpPr/>
          <p:nvPr/>
        </p:nvGrpSpPr>
        <p:grpSpPr>
          <a:xfrm>
            <a:off x="3229703" y="4416205"/>
            <a:ext cx="1659926" cy="665483"/>
            <a:chOff x="2538146" y="2867065"/>
            <a:chExt cx="1908385" cy="1145031"/>
          </a:xfrm>
          <a:solidFill>
            <a:srgbClr val="FFC000"/>
          </a:solidFill>
        </p:grpSpPr>
        <p:sp>
          <p:nvSpPr>
            <p:cNvPr id="31" name="Rectangle: Rounded Corners 30">
              <a:extLst>
                <a:ext uri="{FF2B5EF4-FFF2-40B4-BE49-F238E27FC236}">
                  <a16:creationId xmlns:a16="http://schemas.microsoft.com/office/drawing/2014/main" id="{2C07F7A1-4B75-4A06-A020-5E2A84A6CCBF}"/>
                </a:ext>
              </a:extLst>
            </p:cNvPr>
            <p:cNvSpPr/>
            <p:nvPr/>
          </p:nvSpPr>
          <p:spPr>
            <a:xfrm>
              <a:off x="2538146" y="2867065"/>
              <a:ext cx="1908385" cy="1145031"/>
            </a:xfrm>
            <a:prstGeom prst="roundRect">
              <a:avLst>
                <a:gd name="adj" fmla="val 10000"/>
              </a:avLst>
            </a:prstGeom>
            <a:grp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32" name="Rectangle: Rounded Corners 10">
              <a:extLst>
                <a:ext uri="{FF2B5EF4-FFF2-40B4-BE49-F238E27FC236}">
                  <a16:creationId xmlns:a16="http://schemas.microsoft.com/office/drawing/2014/main" id="{5FD83D1D-C0EF-42CD-92B5-FB1C87B19E41}"/>
                </a:ext>
              </a:extLst>
            </p:cNvPr>
            <p:cNvSpPr txBox="1"/>
            <p:nvPr/>
          </p:nvSpPr>
          <p:spPr>
            <a:xfrm>
              <a:off x="2571683" y="2900602"/>
              <a:ext cx="1841311" cy="1077957"/>
            </a:xfrm>
            <a:prstGeom prst="rect">
              <a:avLst/>
            </a:prstGeom>
            <a:grp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4.  LTATCC Nurse Lead assigns PH Nurse Consultant(s) as Status Check Nurses</a:t>
              </a:r>
            </a:p>
          </p:txBody>
        </p:sp>
      </p:grpSp>
      <p:grpSp>
        <p:nvGrpSpPr>
          <p:cNvPr id="16" name="Group 15">
            <a:extLst>
              <a:ext uri="{FF2B5EF4-FFF2-40B4-BE49-F238E27FC236}">
                <a16:creationId xmlns:a16="http://schemas.microsoft.com/office/drawing/2014/main" id="{5888EB91-3977-4848-B59A-89579B18AB3E}"/>
              </a:ext>
            </a:extLst>
          </p:cNvPr>
          <p:cNvGrpSpPr/>
          <p:nvPr/>
        </p:nvGrpSpPr>
        <p:grpSpPr>
          <a:xfrm>
            <a:off x="6082926" y="1642919"/>
            <a:ext cx="1656924" cy="659269"/>
            <a:chOff x="2538146" y="1443986"/>
            <a:chExt cx="1908385" cy="1145031"/>
          </a:xfrm>
        </p:grpSpPr>
        <p:sp>
          <p:nvSpPr>
            <p:cNvPr id="29" name="Rectangle: Rounded Corners 28">
              <a:extLst>
                <a:ext uri="{FF2B5EF4-FFF2-40B4-BE49-F238E27FC236}">
                  <a16:creationId xmlns:a16="http://schemas.microsoft.com/office/drawing/2014/main" id="{F1FE1373-03F7-44CC-85A7-F9D2B8BF11DA}"/>
                </a:ext>
              </a:extLst>
            </p:cNvPr>
            <p:cNvSpPr/>
            <p:nvPr/>
          </p:nvSpPr>
          <p:spPr>
            <a:xfrm>
              <a:off x="2538146" y="1443986"/>
              <a:ext cx="1908385" cy="1145031"/>
            </a:xfrm>
            <a:prstGeom prst="roundRect">
              <a:avLst>
                <a:gd name="adj" fmla="val 10000"/>
              </a:avLst>
            </a:prstGeom>
            <a:solidFill>
              <a:srgbClr val="A5A5A5"/>
            </a:solidFill>
            <a:ln w="19050" cap="flat" cmpd="sng" algn="ctr">
              <a:solidFill>
                <a:sysClr val="window" lastClr="FFFFFF"/>
              </a:solidFill>
              <a:prstDash val="solid"/>
              <a:miter lim="800000"/>
            </a:ln>
            <a:effectLst/>
          </p:spPr>
          <p:txBody>
            <a:bodyPr/>
            <a:lstStyle/>
            <a:p>
              <a:endParaRPr lang="en-US"/>
            </a:p>
          </p:txBody>
        </p:sp>
        <p:sp>
          <p:nvSpPr>
            <p:cNvPr id="30" name="Rectangle: Rounded Corners 12">
              <a:extLst>
                <a:ext uri="{FF2B5EF4-FFF2-40B4-BE49-F238E27FC236}">
                  <a16:creationId xmlns:a16="http://schemas.microsoft.com/office/drawing/2014/main" id="{713B53AF-FA32-494D-962F-1157F18091C4}"/>
                </a:ext>
              </a:extLst>
            </p:cNvPr>
            <p:cNvSpPr txBox="1"/>
            <p:nvPr/>
          </p:nvSpPr>
          <p:spPr>
            <a:xfrm>
              <a:off x="2571683" y="1477523"/>
              <a:ext cx="1841311" cy="1077957"/>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5.  Upon arrival to shelter location, PHNs check-in with Status Check Nurse (phone call and text)</a:t>
              </a:r>
            </a:p>
          </p:txBody>
        </p:sp>
      </p:grpSp>
      <p:grpSp>
        <p:nvGrpSpPr>
          <p:cNvPr id="17" name="Group 16">
            <a:extLst>
              <a:ext uri="{FF2B5EF4-FFF2-40B4-BE49-F238E27FC236}">
                <a16:creationId xmlns:a16="http://schemas.microsoft.com/office/drawing/2014/main" id="{98395814-530C-4FC9-A79A-4FA4083EA8E4}"/>
              </a:ext>
            </a:extLst>
          </p:cNvPr>
          <p:cNvGrpSpPr/>
          <p:nvPr/>
        </p:nvGrpSpPr>
        <p:grpSpPr>
          <a:xfrm>
            <a:off x="6112044" y="2544110"/>
            <a:ext cx="1656926" cy="659270"/>
            <a:chOff x="2538146" y="29793"/>
            <a:chExt cx="1908385" cy="1145031"/>
          </a:xfrm>
          <a:solidFill>
            <a:srgbClr val="FFC000"/>
          </a:solidFill>
        </p:grpSpPr>
        <p:sp>
          <p:nvSpPr>
            <p:cNvPr id="27" name="Rectangle: Rounded Corners 26">
              <a:extLst>
                <a:ext uri="{FF2B5EF4-FFF2-40B4-BE49-F238E27FC236}">
                  <a16:creationId xmlns:a16="http://schemas.microsoft.com/office/drawing/2014/main" id="{FB81EB70-9132-4D00-92A7-6566D97F021C}"/>
                </a:ext>
              </a:extLst>
            </p:cNvPr>
            <p:cNvSpPr/>
            <p:nvPr/>
          </p:nvSpPr>
          <p:spPr>
            <a:xfrm>
              <a:off x="2538146" y="29793"/>
              <a:ext cx="1908385" cy="1145031"/>
            </a:xfrm>
            <a:prstGeom prst="roundRect">
              <a:avLst>
                <a:gd name="adj" fmla="val 10000"/>
              </a:avLst>
            </a:prstGeom>
            <a:grpFill/>
            <a:ln w="12700" cap="flat" cmpd="sng" algn="ctr">
              <a:solidFill>
                <a:schemeClr val="bg1"/>
              </a:solidFill>
              <a:prstDash val="solid"/>
              <a:miter lim="800000"/>
            </a:ln>
            <a:effectLst/>
          </p:spPr>
          <p:txBody>
            <a:bodyPr/>
            <a:lstStyle/>
            <a:p>
              <a:endParaRPr lang="en-US"/>
            </a:p>
          </p:txBody>
        </p:sp>
        <p:sp>
          <p:nvSpPr>
            <p:cNvPr id="28" name="Rectangle: Rounded Corners 14">
              <a:extLst>
                <a:ext uri="{FF2B5EF4-FFF2-40B4-BE49-F238E27FC236}">
                  <a16:creationId xmlns:a16="http://schemas.microsoft.com/office/drawing/2014/main" id="{67BBCB97-2C04-41F7-ABA3-BC38F2D8B14C}"/>
                </a:ext>
              </a:extLst>
            </p:cNvPr>
            <p:cNvSpPr txBox="1"/>
            <p:nvPr/>
          </p:nvSpPr>
          <p:spPr>
            <a:xfrm>
              <a:off x="2571683" y="63330"/>
              <a:ext cx="1841311" cy="1077957"/>
            </a:xfrm>
            <a:prstGeom prst="rect">
              <a:avLst/>
            </a:prstGeom>
            <a:grpFill/>
            <a:ln>
              <a:solidFill>
                <a:schemeClr val="bg1"/>
              </a:solid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6.  LTATCC Nurse Lead shares check-in information with PHP&amp;R</a:t>
              </a:r>
            </a:p>
          </p:txBody>
        </p:sp>
      </p:grpSp>
      <p:grpSp>
        <p:nvGrpSpPr>
          <p:cNvPr id="18" name="Group 17">
            <a:extLst>
              <a:ext uri="{FF2B5EF4-FFF2-40B4-BE49-F238E27FC236}">
                <a16:creationId xmlns:a16="http://schemas.microsoft.com/office/drawing/2014/main" id="{40FC25A6-DB61-41F3-9DA8-200B5C6F1145}"/>
              </a:ext>
            </a:extLst>
          </p:cNvPr>
          <p:cNvGrpSpPr/>
          <p:nvPr/>
        </p:nvGrpSpPr>
        <p:grpSpPr>
          <a:xfrm>
            <a:off x="6112043" y="3469821"/>
            <a:ext cx="1656925" cy="659270"/>
            <a:chOff x="5076299" y="29793"/>
            <a:chExt cx="1908385" cy="1145031"/>
          </a:xfrm>
        </p:grpSpPr>
        <p:sp>
          <p:nvSpPr>
            <p:cNvPr id="25" name="Rectangle: Rounded Corners 24">
              <a:extLst>
                <a:ext uri="{FF2B5EF4-FFF2-40B4-BE49-F238E27FC236}">
                  <a16:creationId xmlns:a16="http://schemas.microsoft.com/office/drawing/2014/main" id="{69E7B4D1-990E-4481-BDE3-E549F774A5C5}"/>
                </a:ext>
              </a:extLst>
            </p:cNvPr>
            <p:cNvSpPr/>
            <p:nvPr/>
          </p:nvSpPr>
          <p:spPr>
            <a:xfrm>
              <a:off x="5076299" y="29793"/>
              <a:ext cx="1908385" cy="1145031"/>
            </a:xfrm>
            <a:prstGeom prst="roundRect">
              <a:avLst>
                <a:gd name="adj" fmla="val 10000"/>
              </a:avLst>
            </a:prstGeom>
            <a:solidFill>
              <a:srgbClr val="ED7D31">
                <a:hueOff val="0"/>
                <a:satOff val="0"/>
                <a:lumOff val="0"/>
                <a:alphaOff val="0"/>
              </a:srgbClr>
            </a:solidFill>
            <a:ln w="12700" cap="flat" cmpd="sng" algn="ctr">
              <a:solidFill>
                <a:schemeClr val="bg1"/>
              </a:solidFill>
              <a:prstDash val="solid"/>
              <a:miter lim="800000"/>
            </a:ln>
            <a:effectLst/>
          </p:spPr>
          <p:txBody>
            <a:bodyPr/>
            <a:lstStyle/>
            <a:p>
              <a:endParaRPr lang="en-US"/>
            </a:p>
          </p:txBody>
        </p:sp>
        <p:sp>
          <p:nvSpPr>
            <p:cNvPr id="26" name="Rectangle: Rounded Corners 16">
              <a:extLst>
                <a:ext uri="{FF2B5EF4-FFF2-40B4-BE49-F238E27FC236}">
                  <a16:creationId xmlns:a16="http://schemas.microsoft.com/office/drawing/2014/main" id="{B7DC8A0F-3ABE-402A-9A14-178DFEEB9693}"/>
                </a:ext>
              </a:extLst>
            </p:cNvPr>
            <p:cNvSpPr txBox="1"/>
            <p:nvPr/>
          </p:nvSpPr>
          <p:spPr>
            <a:xfrm>
              <a:off x="5109836" y="63330"/>
              <a:ext cx="1841311" cy="1077957"/>
            </a:xfrm>
            <a:prstGeom prst="rect">
              <a:avLst/>
            </a:prstGeom>
            <a:solidFill>
              <a:srgbClr val="FFC000"/>
            </a:solidFill>
            <a:ln>
              <a:solidFill>
                <a:schemeClr val="bg1"/>
              </a:solid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7.  Status-Check Nurse make calls to PHNs daily at pre-determined time (set during first Status-Check/EMAC PHN call)</a:t>
              </a:r>
            </a:p>
          </p:txBody>
        </p:sp>
      </p:grpSp>
      <p:grpSp>
        <p:nvGrpSpPr>
          <p:cNvPr id="19" name="Group 18">
            <a:extLst>
              <a:ext uri="{FF2B5EF4-FFF2-40B4-BE49-F238E27FC236}">
                <a16:creationId xmlns:a16="http://schemas.microsoft.com/office/drawing/2014/main" id="{02D395DF-EA3A-44AF-9C66-F4C2E00FE8FF}"/>
              </a:ext>
            </a:extLst>
          </p:cNvPr>
          <p:cNvGrpSpPr/>
          <p:nvPr/>
        </p:nvGrpSpPr>
        <p:grpSpPr>
          <a:xfrm>
            <a:off x="6121992" y="4396716"/>
            <a:ext cx="1656925" cy="659270"/>
            <a:chOff x="5076299" y="1461082"/>
            <a:chExt cx="1908385" cy="1145031"/>
          </a:xfrm>
          <a:solidFill>
            <a:srgbClr val="FFC000"/>
          </a:solidFill>
        </p:grpSpPr>
        <p:sp>
          <p:nvSpPr>
            <p:cNvPr id="23" name="Rectangle: Rounded Corners 22">
              <a:extLst>
                <a:ext uri="{FF2B5EF4-FFF2-40B4-BE49-F238E27FC236}">
                  <a16:creationId xmlns:a16="http://schemas.microsoft.com/office/drawing/2014/main" id="{BF60C2D3-24F5-427F-A5F0-C16D16259C6A}"/>
                </a:ext>
              </a:extLst>
            </p:cNvPr>
            <p:cNvSpPr/>
            <p:nvPr/>
          </p:nvSpPr>
          <p:spPr>
            <a:xfrm>
              <a:off x="5076299" y="1461082"/>
              <a:ext cx="1908385" cy="1145031"/>
            </a:xfrm>
            <a:prstGeom prst="roundRect">
              <a:avLst>
                <a:gd name="adj" fmla="val 10000"/>
              </a:avLst>
            </a:prstGeom>
            <a:grpFill/>
            <a:ln w="12700" cap="flat" cmpd="sng" algn="ctr">
              <a:solidFill>
                <a:schemeClr val="bg1"/>
              </a:solidFill>
              <a:prstDash val="solid"/>
              <a:miter lim="800000"/>
            </a:ln>
            <a:effectLst/>
          </p:spPr>
          <p:txBody>
            <a:bodyPr/>
            <a:lstStyle/>
            <a:p>
              <a:endParaRPr lang="en-US"/>
            </a:p>
          </p:txBody>
        </p:sp>
        <p:sp>
          <p:nvSpPr>
            <p:cNvPr id="24" name="Rectangle: Rounded Corners 18">
              <a:extLst>
                <a:ext uri="{FF2B5EF4-FFF2-40B4-BE49-F238E27FC236}">
                  <a16:creationId xmlns:a16="http://schemas.microsoft.com/office/drawing/2014/main" id="{02506957-46F4-41E8-910E-F139A7C2862A}"/>
                </a:ext>
              </a:extLst>
            </p:cNvPr>
            <p:cNvSpPr txBox="1"/>
            <p:nvPr/>
          </p:nvSpPr>
          <p:spPr>
            <a:xfrm>
              <a:off x="5109836" y="1494619"/>
              <a:ext cx="1841311" cy="1077957"/>
            </a:xfrm>
            <a:prstGeom prst="rect">
              <a:avLst/>
            </a:prstGeom>
            <a:grpFill/>
            <a:ln>
              <a:solidFill>
                <a:schemeClr val="bg1"/>
              </a:solid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8.  Once nurses have left the shelter, tracking their return to home will fall to PHP&amp;R   </a:t>
              </a:r>
            </a:p>
          </p:txBody>
        </p:sp>
      </p:grpSp>
      <p:sp>
        <p:nvSpPr>
          <p:cNvPr id="41" name="Rectangle: Rounded Corners 20">
            <a:extLst>
              <a:ext uri="{FF2B5EF4-FFF2-40B4-BE49-F238E27FC236}">
                <a16:creationId xmlns:a16="http://schemas.microsoft.com/office/drawing/2014/main" id="{DD705D18-73E2-422F-A10A-5514A8800674}"/>
              </a:ext>
            </a:extLst>
          </p:cNvPr>
          <p:cNvSpPr txBox="1"/>
          <p:nvPr/>
        </p:nvSpPr>
        <p:spPr>
          <a:xfrm>
            <a:off x="2985648" y="5459472"/>
            <a:ext cx="5030376" cy="659270"/>
          </a:xfrm>
          <a:prstGeom prst="rect">
            <a:avLst/>
          </a:prstGeom>
          <a:solidFill>
            <a:srgbClr val="FFFF00"/>
          </a:solidFill>
          <a:ln w="38100">
            <a:solidFill>
              <a:srgbClr val="FF0000"/>
            </a:solidFill>
          </a:ln>
          <a:effectLst/>
        </p:spPr>
        <p:txBody>
          <a:bodyPr spcFirstLastPara="0" vert="horz" wrap="square" lIns="41910" tIns="41910" rIns="41910" bIns="4191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Text" lastClr="000000"/>
                </a:solidFill>
                <a:effectLst/>
                <a:uLnTx/>
                <a:uFillTx/>
                <a:ea typeface="+mn-ea"/>
                <a:cs typeface="+mn-cs"/>
              </a:rPr>
              <a:t>Orientation Nurses and Status-Check Nurses will report contacts and any issues to LTATCC Nurse Lead in timely fashion: SAFETY CHECK!</a:t>
            </a:r>
          </a:p>
        </p:txBody>
      </p:sp>
      <p:sp>
        <p:nvSpPr>
          <p:cNvPr id="78" name="Arrow: Right 77">
            <a:extLst>
              <a:ext uri="{FF2B5EF4-FFF2-40B4-BE49-F238E27FC236}">
                <a16:creationId xmlns:a16="http://schemas.microsoft.com/office/drawing/2014/main" id="{9E115E77-6E00-4CFD-9E38-AF8477F595A1}"/>
              </a:ext>
            </a:extLst>
          </p:cNvPr>
          <p:cNvSpPr/>
          <p:nvPr/>
        </p:nvSpPr>
        <p:spPr>
          <a:xfrm rot="5400000">
            <a:off x="3933178" y="2276621"/>
            <a:ext cx="261547"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sp>
        <p:nvSpPr>
          <p:cNvPr id="79" name="Arrow: Right 78">
            <a:extLst>
              <a:ext uri="{FF2B5EF4-FFF2-40B4-BE49-F238E27FC236}">
                <a16:creationId xmlns:a16="http://schemas.microsoft.com/office/drawing/2014/main" id="{D55E27CF-7F97-4BD2-A14F-F2DC7FCE0C3C}"/>
              </a:ext>
            </a:extLst>
          </p:cNvPr>
          <p:cNvSpPr/>
          <p:nvPr/>
        </p:nvSpPr>
        <p:spPr>
          <a:xfrm rot="5400000">
            <a:off x="3933836" y="3193156"/>
            <a:ext cx="251659"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sp>
        <p:nvSpPr>
          <p:cNvPr id="80" name="Arrow: Right 79">
            <a:extLst>
              <a:ext uri="{FF2B5EF4-FFF2-40B4-BE49-F238E27FC236}">
                <a16:creationId xmlns:a16="http://schemas.microsoft.com/office/drawing/2014/main" id="{C62F8CDC-07F3-4D18-9137-F0F847C20AA0}"/>
              </a:ext>
            </a:extLst>
          </p:cNvPr>
          <p:cNvSpPr/>
          <p:nvPr/>
        </p:nvSpPr>
        <p:spPr>
          <a:xfrm rot="5400000">
            <a:off x="3927245" y="4126563"/>
            <a:ext cx="264842"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cxnSp>
        <p:nvCxnSpPr>
          <p:cNvPr id="81" name="Connector: Elbow 80">
            <a:extLst>
              <a:ext uri="{FF2B5EF4-FFF2-40B4-BE49-F238E27FC236}">
                <a16:creationId xmlns:a16="http://schemas.microsoft.com/office/drawing/2014/main" id="{E4386620-DE7F-472B-A1AC-EEEA2B196884}"/>
              </a:ext>
            </a:extLst>
          </p:cNvPr>
          <p:cNvCxnSpPr>
            <a:stCxn id="31" idx="3"/>
            <a:endCxn id="30" idx="1"/>
          </p:cNvCxnSpPr>
          <p:nvPr/>
        </p:nvCxnSpPr>
        <p:spPr>
          <a:xfrm flipV="1">
            <a:off x="4889629" y="1972553"/>
            <a:ext cx="1222415" cy="2776394"/>
          </a:xfrm>
          <a:prstGeom prst="bentConnector3">
            <a:avLst/>
          </a:prstGeom>
          <a:ln w="76200">
            <a:solidFill>
              <a:srgbClr val="657E32"/>
            </a:solidFill>
            <a:tailEnd type="triangle"/>
          </a:ln>
        </p:spPr>
        <p:style>
          <a:lnRef idx="3">
            <a:schemeClr val="accent1"/>
          </a:lnRef>
          <a:fillRef idx="0">
            <a:schemeClr val="accent1"/>
          </a:fillRef>
          <a:effectRef idx="2">
            <a:schemeClr val="accent1"/>
          </a:effectRef>
          <a:fontRef idx="minor">
            <a:schemeClr val="tx1"/>
          </a:fontRef>
        </p:style>
      </p:cxnSp>
      <p:sp>
        <p:nvSpPr>
          <p:cNvPr id="82" name="Arrow: Right 81">
            <a:extLst>
              <a:ext uri="{FF2B5EF4-FFF2-40B4-BE49-F238E27FC236}">
                <a16:creationId xmlns:a16="http://schemas.microsoft.com/office/drawing/2014/main" id="{DFC880F9-0BC0-407C-B3D5-214ADA0BA9E4}"/>
              </a:ext>
            </a:extLst>
          </p:cNvPr>
          <p:cNvSpPr/>
          <p:nvPr/>
        </p:nvSpPr>
        <p:spPr>
          <a:xfrm rot="5400000">
            <a:off x="6824625" y="2248939"/>
            <a:ext cx="251659"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sp>
        <p:nvSpPr>
          <p:cNvPr id="83" name="Arrow: Right 82">
            <a:extLst>
              <a:ext uri="{FF2B5EF4-FFF2-40B4-BE49-F238E27FC236}">
                <a16:creationId xmlns:a16="http://schemas.microsoft.com/office/drawing/2014/main" id="{A37C02AD-D27A-49B4-9B66-63F0F01BD590}"/>
              </a:ext>
            </a:extLst>
          </p:cNvPr>
          <p:cNvSpPr/>
          <p:nvPr/>
        </p:nvSpPr>
        <p:spPr>
          <a:xfrm rot="5400000">
            <a:off x="6817233" y="3174048"/>
            <a:ext cx="266444"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sp>
        <p:nvSpPr>
          <p:cNvPr id="84" name="Arrow: Right 83">
            <a:extLst>
              <a:ext uri="{FF2B5EF4-FFF2-40B4-BE49-F238E27FC236}">
                <a16:creationId xmlns:a16="http://schemas.microsoft.com/office/drawing/2014/main" id="{29F5BDA0-12D3-493F-8934-104365870A20}"/>
              </a:ext>
            </a:extLst>
          </p:cNvPr>
          <p:cNvSpPr/>
          <p:nvPr/>
        </p:nvSpPr>
        <p:spPr>
          <a:xfrm rot="5400000">
            <a:off x="6817235" y="4099760"/>
            <a:ext cx="266440"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grpSp>
        <p:nvGrpSpPr>
          <p:cNvPr id="56" name="Group 55">
            <a:extLst>
              <a:ext uri="{FF2B5EF4-FFF2-40B4-BE49-F238E27FC236}">
                <a16:creationId xmlns:a16="http://schemas.microsoft.com/office/drawing/2014/main" id="{09FA76B9-81F6-4068-BC2F-221BDE193630}"/>
              </a:ext>
            </a:extLst>
          </p:cNvPr>
          <p:cNvGrpSpPr/>
          <p:nvPr/>
        </p:nvGrpSpPr>
        <p:grpSpPr>
          <a:xfrm>
            <a:off x="3232702" y="1642920"/>
            <a:ext cx="1656927" cy="665482"/>
            <a:chOff x="0" y="27560"/>
            <a:chExt cx="1908385" cy="1145031"/>
          </a:xfrm>
        </p:grpSpPr>
        <p:sp>
          <p:nvSpPr>
            <p:cNvPr id="57" name="Rectangle: Rounded Corners 56">
              <a:extLst>
                <a:ext uri="{FF2B5EF4-FFF2-40B4-BE49-F238E27FC236}">
                  <a16:creationId xmlns:a16="http://schemas.microsoft.com/office/drawing/2014/main" id="{B308B8B2-54BE-4BDC-BD86-10A89EBE4710}"/>
                </a:ext>
              </a:extLst>
            </p:cNvPr>
            <p:cNvSpPr/>
            <p:nvPr/>
          </p:nvSpPr>
          <p:spPr>
            <a:xfrm>
              <a:off x="0" y="27560"/>
              <a:ext cx="1908385" cy="114503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58" name="Rectangle: Rounded Corners 4">
              <a:extLst>
                <a:ext uri="{FF2B5EF4-FFF2-40B4-BE49-F238E27FC236}">
                  <a16:creationId xmlns:a16="http://schemas.microsoft.com/office/drawing/2014/main" id="{ED1590A5-2BA6-4D05-B4B2-43CAB06A5CC6}"/>
                </a:ext>
              </a:extLst>
            </p:cNvPr>
            <p:cNvSpPr txBox="1"/>
            <p:nvPr/>
          </p:nvSpPr>
          <p:spPr>
            <a:xfrm>
              <a:off x="33537" y="61097"/>
              <a:ext cx="1841311" cy="1077957"/>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1.  PHP&amp;R shares information with LTATCC Nurse Lead</a:t>
              </a:r>
            </a:p>
          </p:txBody>
        </p:sp>
      </p:grpSp>
      <p:sp>
        <p:nvSpPr>
          <p:cNvPr id="59" name="Arrow: Right 58">
            <a:extLst>
              <a:ext uri="{FF2B5EF4-FFF2-40B4-BE49-F238E27FC236}">
                <a16:creationId xmlns:a16="http://schemas.microsoft.com/office/drawing/2014/main" id="{4A9E74C5-1C0D-4FB4-A808-45D1537F7B4E}"/>
              </a:ext>
            </a:extLst>
          </p:cNvPr>
          <p:cNvSpPr/>
          <p:nvPr/>
        </p:nvSpPr>
        <p:spPr>
          <a:xfrm rot="5400000">
            <a:off x="3933178" y="2276622"/>
            <a:ext cx="261547"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grpSp>
        <p:nvGrpSpPr>
          <p:cNvPr id="60" name="Group 59">
            <a:extLst>
              <a:ext uri="{FF2B5EF4-FFF2-40B4-BE49-F238E27FC236}">
                <a16:creationId xmlns:a16="http://schemas.microsoft.com/office/drawing/2014/main" id="{3AA47480-62B6-4C5B-BC35-B0418CFB0DB0}"/>
              </a:ext>
            </a:extLst>
          </p:cNvPr>
          <p:cNvGrpSpPr/>
          <p:nvPr/>
        </p:nvGrpSpPr>
        <p:grpSpPr>
          <a:xfrm>
            <a:off x="3229703" y="2566218"/>
            <a:ext cx="1659926" cy="665482"/>
            <a:chOff x="0" y="1443986"/>
            <a:chExt cx="1908385" cy="1145031"/>
          </a:xfrm>
        </p:grpSpPr>
        <p:sp>
          <p:nvSpPr>
            <p:cNvPr id="61" name="Rectangle: Rounded Corners 60">
              <a:extLst>
                <a:ext uri="{FF2B5EF4-FFF2-40B4-BE49-F238E27FC236}">
                  <a16:creationId xmlns:a16="http://schemas.microsoft.com/office/drawing/2014/main" id="{1B918345-7DB0-4C98-9725-44C9A8942DE1}"/>
                </a:ext>
              </a:extLst>
            </p:cNvPr>
            <p:cNvSpPr/>
            <p:nvPr/>
          </p:nvSpPr>
          <p:spPr>
            <a:xfrm>
              <a:off x="0" y="1443986"/>
              <a:ext cx="1908385" cy="114503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62" name="Rectangle: Rounded Corners 6">
              <a:extLst>
                <a:ext uri="{FF2B5EF4-FFF2-40B4-BE49-F238E27FC236}">
                  <a16:creationId xmlns:a16="http://schemas.microsoft.com/office/drawing/2014/main" id="{E4EFAFC6-D8AE-4D10-BBB4-205BCFBDE1F0}"/>
                </a:ext>
              </a:extLst>
            </p:cNvPr>
            <p:cNvSpPr txBox="1"/>
            <p:nvPr/>
          </p:nvSpPr>
          <p:spPr>
            <a:xfrm>
              <a:off x="33537" y="1477523"/>
              <a:ext cx="1841311" cy="1077957"/>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2.  LTATCC Nurse Lead assigns a PH Nurse Consultant to deployed EMAC PHN team</a:t>
              </a:r>
              <a:endParaRPr kumimoji="0" lang="en-US" sz="900" b="0" i="0" u="none" strike="sngStrike" kern="1200" cap="none" spc="0" normalizeH="0" baseline="0" noProof="0" dirty="0">
                <a:ln>
                  <a:noFill/>
                </a:ln>
                <a:solidFill>
                  <a:sysClr val="windowText" lastClr="000000"/>
                </a:solidFill>
                <a:effectLst/>
                <a:uLnTx/>
                <a:uFillTx/>
                <a:ea typeface="+mn-ea"/>
                <a:cs typeface="+mn-cs"/>
              </a:endParaRPr>
            </a:p>
          </p:txBody>
        </p:sp>
      </p:grpSp>
      <p:sp>
        <p:nvSpPr>
          <p:cNvPr id="63" name="Arrow: Right 62">
            <a:extLst>
              <a:ext uri="{FF2B5EF4-FFF2-40B4-BE49-F238E27FC236}">
                <a16:creationId xmlns:a16="http://schemas.microsoft.com/office/drawing/2014/main" id="{02499C2B-7C4E-472C-B0A5-00ABF15529AB}"/>
              </a:ext>
            </a:extLst>
          </p:cNvPr>
          <p:cNvSpPr/>
          <p:nvPr/>
        </p:nvSpPr>
        <p:spPr>
          <a:xfrm rot="5400000">
            <a:off x="3933836" y="3193157"/>
            <a:ext cx="251659"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grpSp>
        <p:nvGrpSpPr>
          <p:cNvPr id="64" name="Group 63">
            <a:extLst>
              <a:ext uri="{FF2B5EF4-FFF2-40B4-BE49-F238E27FC236}">
                <a16:creationId xmlns:a16="http://schemas.microsoft.com/office/drawing/2014/main" id="{CF077213-D357-4E27-8B6A-2FE1D05C3AF4}"/>
              </a:ext>
            </a:extLst>
          </p:cNvPr>
          <p:cNvGrpSpPr/>
          <p:nvPr/>
        </p:nvGrpSpPr>
        <p:grpSpPr>
          <a:xfrm>
            <a:off x="3232702" y="1642921"/>
            <a:ext cx="1656927" cy="665482"/>
            <a:chOff x="0" y="27560"/>
            <a:chExt cx="1908385" cy="1145031"/>
          </a:xfrm>
        </p:grpSpPr>
        <p:sp>
          <p:nvSpPr>
            <p:cNvPr id="65" name="Rectangle: Rounded Corners 64">
              <a:extLst>
                <a:ext uri="{FF2B5EF4-FFF2-40B4-BE49-F238E27FC236}">
                  <a16:creationId xmlns:a16="http://schemas.microsoft.com/office/drawing/2014/main" id="{CC298D31-7D87-466C-AA83-428E3FB08CF8}"/>
                </a:ext>
              </a:extLst>
            </p:cNvPr>
            <p:cNvSpPr/>
            <p:nvPr/>
          </p:nvSpPr>
          <p:spPr>
            <a:xfrm>
              <a:off x="0" y="27560"/>
              <a:ext cx="1908385" cy="114503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66" name="Rectangle: Rounded Corners 4">
              <a:extLst>
                <a:ext uri="{FF2B5EF4-FFF2-40B4-BE49-F238E27FC236}">
                  <a16:creationId xmlns:a16="http://schemas.microsoft.com/office/drawing/2014/main" id="{480A8337-C252-4CBC-BD3F-59FF25BE07AE}"/>
                </a:ext>
              </a:extLst>
            </p:cNvPr>
            <p:cNvSpPr txBox="1"/>
            <p:nvPr/>
          </p:nvSpPr>
          <p:spPr>
            <a:xfrm>
              <a:off x="33537" y="61097"/>
              <a:ext cx="1841311" cy="1077957"/>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1.  PHP&amp;R shares information with LTATCC Nurse Lead</a:t>
              </a:r>
            </a:p>
          </p:txBody>
        </p:sp>
      </p:grpSp>
      <p:sp>
        <p:nvSpPr>
          <p:cNvPr id="67" name="Arrow: Right 66">
            <a:extLst>
              <a:ext uri="{FF2B5EF4-FFF2-40B4-BE49-F238E27FC236}">
                <a16:creationId xmlns:a16="http://schemas.microsoft.com/office/drawing/2014/main" id="{2A536290-91D7-4139-B7A5-8DA2037D42B8}"/>
              </a:ext>
            </a:extLst>
          </p:cNvPr>
          <p:cNvSpPr/>
          <p:nvPr/>
        </p:nvSpPr>
        <p:spPr>
          <a:xfrm rot="5400000">
            <a:off x="3933178" y="2276623"/>
            <a:ext cx="261547"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grpSp>
        <p:nvGrpSpPr>
          <p:cNvPr id="68" name="Group 67">
            <a:extLst>
              <a:ext uri="{FF2B5EF4-FFF2-40B4-BE49-F238E27FC236}">
                <a16:creationId xmlns:a16="http://schemas.microsoft.com/office/drawing/2014/main" id="{A0CA290B-83AD-4E0A-ADD0-06CAA9424830}"/>
              </a:ext>
            </a:extLst>
          </p:cNvPr>
          <p:cNvGrpSpPr/>
          <p:nvPr/>
        </p:nvGrpSpPr>
        <p:grpSpPr>
          <a:xfrm>
            <a:off x="3229703" y="3491214"/>
            <a:ext cx="1659926" cy="665482"/>
            <a:chOff x="0" y="2867065"/>
            <a:chExt cx="1908385" cy="1145031"/>
          </a:xfrm>
          <a:solidFill>
            <a:srgbClr val="FFC000"/>
          </a:solidFill>
        </p:grpSpPr>
        <p:sp>
          <p:nvSpPr>
            <p:cNvPr id="69" name="Rectangle: Rounded Corners 68">
              <a:extLst>
                <a:ext uri="{FF2B5EF4-FFF2-40B4-BE49-F238E27FC236}">
                  <a16:creationId xmlns:a16="http://schemas.microsoft.com/office/drawing/2014/main" id="{BDE48259-D1E0-4757-A9DF-0F6BEE8018BF}"/>
                </a:ext>
              </a:extLst>
            </p:cNvPr>
            <p:cNvSpPr/>
            <p:nvPr/>
          </p:nvSpPr>
          <p:spPr>
            <a:xfrm>
              <a:off x="0" y="2867065"/>
              <a:ext cx="1908385" cy="1145031"/>
            </a:xfrm>
            <a:prstGeom prst="roundRect">
              <a:avLst>
                <a:gd name="adj" fmla="val 10000"/>
              </a:avLst>
            </a:prstGeom>
            <a:grp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70" name="Rectangle: Rounded Corners 8">
              <a:extLst>
                <a:ext uri="{FF2B5EF4-FFF2-40B4-BE49-F238E27FC236}">
                  <a16:creationId xmlns:a16="http://schemas.microsoft.com/office/drawing/2014/main" id="{2D244E95-74A1-40BA-8926-37E6C0DBAA49}"/>
                </a:ext>
              </a:extLst>
            </p:cNvPr>
            <p:cNvSpPr txBox="1"/>
            <p:nvPr/>
          </p:nvSpPr>
          <p:spPr>
            <a:xfrm>
              <a:off x="33537" y="2900602"/>
              <a:ext cx="1841311" cy="1077957"/>
            </a:xfrm>
            <a:prstGeom prst="rect">
              <a:avLst/>
            </a:prstGeom>
            <a:grp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3.  LTATCC Nurse conducts EMAC PHN team and orientation </a:t>
              </a:r>
            </a:p>
          </p:txBody>
        </p:sp>
      </p:grpSp>
      <p:grpSp>
        <p:nvGrpSpPr>
          <p:cNvPr id="71" name="Group 70">
            <a:extLst>
              <a:ext uri="{FF2B5EF4-FFF2-40B4-BE49-F238E27FC236}">
                <a16:creationId xmlns:a16="http://schemas.microsoft.com/office/drawing/2014/main" id="{457DDDAC-0756-46EA-998D-3BB1A6867B12}"/>
              </a:ext>
            </a:extLst>
          </p:cNvPr>
          <p:cNvGrpSpPr/>
          <p:nvPr/>
        </p:nvGrpSpPr>
        <p:grpSpPr>
          <a:xfrm>
            <a:off x="3229703" y="2566221"/>
            <a:ext cx="1659926" cy="665482"/>
            <a:chOff x="0" y="1443986"/>
            <a:chExt cx="1908385" cy="1145031"/>
          </a:xfrm>
          <a:solidFill>
            <a:srgbClr val="FFC000"/>
          </a:solidFill>
        </p:grpSpPr>
        <p:sp>
          <p:nvSpPr>
            <p:cNvPr id="72" name="Rectangle: Rounded Corners 71">
              <a:extLst>
                <a:ext uri="{FF2B5EF4-FFF2-40B4-BE49-F238E27FC236}">
                  <a16:creationId xmlns:a16="http://schemas.microsoft.com/office/drawing/2014/main" id="{A1A41BF2-8CB6-449C-8DF5-9B7FD41F073E}"/>
                </a:ext>
              </a:extLst>
            </p:cNvPr>
            <p:cNvSpPr/>
            <p:nvPr/>
          </p:nvSpPr>
          <p:spPr>
            <a:xfrm>
              <a:off x="0" y="1443986"/>
              <a:ext cx="1908385" cy="1145031"/>
            </a:xfrm>
            <a:prstGeom prst="roundRect">
              <a:avLst>
                <a:gd name="adj" fmla="val 10000"/>
              </a:avLst>
            </a:prstGeom>
            <a:grp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73" name="Rectangle: Rounded Corners 6">
              <a:extLst>
                <a:ext uri="{FF2B5EF4-FFF2-40B4-BE49-F238E27FC236}">
                  <a16:creationId xmlns:a16="http://schemas.microsoft.com/office/drawing/2014/main" id="{9168C8E6-BF60-46BA-936D-EFD54447AF0B}"/>
                </a:ext>
              </a:extLst>
            </p:cNvPr>
            <p:cNvSpPr txBox="1"/>
            <p:nvPr/>
          </p:nvSpPr>
          <p:spPr>
            <a:xfrm>
              <a:off x="33537" y="1477523"/>
              <a:ext cx="1841311" cy="1077957"/>
            </a:xfrm>
            <a:prstGeom prst="rect">
              <a:avLst/>
            </a:prstGeom>
            <a:grp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2 LTATCC Nurse Lead or designee nurse contacts EMAC PHN team and schedules orientation </a:t>
              </a:r>
              <a:endParaRPr kumimoji="0" lang="en-US" sz="900" b="0" i="0" u="none" strike="sngStrike" kern="1200" cap="none" spc="0" normalizeH="0" baseline="0" noProof="0" dirty="0">
                <a:ln>
                  <a:noFill/>
                </a:ln>
                <a:solidFill>
                  <a:sysClr val="windowText" lastClr="000000"/>
                </a:solidFill>
                <a:effectLst/>
                <a:uLnTx/>
                <a:uFillTx/>
                <a:ea typeface="+mn-ea"/>
                <a:cs typeface="+mn-cs"/>
              </a:endParaRPr>
            </a:p>
          </p:txBody>
        </p:sp>
      </p:grpSp>
      <p:sp>
        <p:nvSpPr>
          <p:cNvPr id="74" name="Arrow: Right 73">
            <a:extLst>
              <a:ext uri="{FF2B5EF4-FFF2-40B4-BE49-F238E27FC236}">
                <a16:creationId xmlns:a16="http://schemas.microsoft.com/office/drawing/2014/main" id="{1DEDBE63-8767-4225-B15E-EF61C91F912C}"/>
              </a:ext>
            </a:extLst>
          </p:cNvPr>
          <p:cNvSpPr/>
          <p:nvPr/>
        </p:nvSpPr>
        <p:spPr>
          <a:xfrm rot="5400000">
            <a:off x="3933836" y="3193160"/>
            <a:ext cx="251659"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grpSp>
        <p:nvGrpSpPr>
          <p:cNvPr id="75" name="Group 74">
            <a:extLst>
              <a:ext uri="{FF2B5EF4-FFF2-40B4-BE49-F238E27FC236}">
                <a16:creationId xmlns:a16="http://schemas.microsoft.com/office/drawing/2014/main" id="{6A063C48-391D-4142-99FE-A4797B884243}"/>
              </a:ext>
            </a:extLst>
          </p:cNvPr>
          <p:cNvGrpSpPr/>
          <p:nvPr/>
        </p:nvGrpSpPr>
        <p:grpSpPr>
          <a:xfrm>
            <a:off x="3232702" y="1642924"/>
            <a:ext cx="1656927" cy="665482"/>
            <a:chOff x="0" y="27560"/>
            <a:chExt cx="1908385" cy="1145031"/>
          </a:xfrm>
          <a:solidFill>
            <a:srgbClr val="FFC000"/>
          </a:solidFill>
        </p:grpSpPr>
        <p:sp>
          <p:nvSpPr>
            <p:cNvPr id="76" name="Rectangle: Rounded Corners 75">
              <a:extLst>
                <a:ext uri="{FF2B5EF4-FFF2-40B4-BE49-F238E27FC236}">
                  <a16:creationId xmlns:a16="http://schemas.microsoft.com/office/drawing/2014/main" id="{1DA7F3B4-A3D4-4B94-AC69-E74329FC4684}"/>
                </a:ext>
              </a:extLst>
            </p:cNvPr>
            <p:cNvSpPr/>
            <p:nvPr/>
          </p:nvSpPr>
          <p:spPr>
            <a:xfrm>
              <a:off x="0" y="27560"/>
              <a:ext cx="1908385" cy="1145031"/>
            </a:xfrm>
            <a:prstGeom prst="roundRect">
              <a:avLst>
                <a:gd name="adj" fmla="val 10000"/>
              </a:avLst>
            </a:prstGeom>
            <a:grp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77" name="Rectangle: Rounded Corners 4">
              <a:extLst>
                <a:ext uri="{FF2B5EF4-FFF2-40B4-BE49-F238E27FC236}">
                  <a16:creationId xmlns:a16="http://schemas.microsoft.com/office/drawing/2014/main" id="{22806E3C-F110-432D-B1CF-EFA56659E01E}"/>
                </a:ext>
              </a:extLst>
            </p:cNvPr>
            <p:cNvSpPr txBox="1"/>
            <p:nvPr/>
          </p:nvSpPr>
          <p:spPr>
            <a:xfrm>
              <a:off x="33537" y="61097"/>
              <a:ext cx="1841311" cy="1077957"/>
            </a:xfrm>
            <a:prstGeom prst="rect">
              <a:avLst/>
            </a:prstGeom>
            <a:grp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1.  PHP&amp;R shares information with LTATCC Nurse Lead</a:t>
              </a:r>
            </a:p>
          </p:txBody>
        </p:sp>
      </p:grpSp>
      <p:sp>
        <p:nvSpPr>
          <p:cNvPr id="85" name="Arrow: Right 84">
            <a:extLst>
              <a:ext uri="{FF2B5EF4-FFF2-40B4-BE49-F238E27FC236}">
                <a16:creationId xmlns:a16="http://schemas.microsoft.com/office/drawing/2014/main" id="{078C35D7-4D2C-4F2C-B0D1-5B5CF1884F6B}"/>
              </a:ext>
            </a:extLst>
          </p:cNvPr>
          <p:cNvSpPr/>
          <p:nvPr/>
        </p:nvSpPr>
        <p:spPr>
          <a:xfrm rot="5400000">
            <a:off x="3933178" y="2276626"/>
            <a:ext cx="261547"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grpSp>
        <p:nvGrpSpPr>
          <p:cNvPr id="89" name="Group 88">
            <a:extLst>
              <a:ext uri="{FF2B5EF4-FFF2-40B4-BE49-F238E27FC236}">
                <a16:creationId xmlns:a16="http://schemas.microsoft.com/office/drawing/2014/main" id="{457AB566-1612-481F-8CDB-34102B3F0DF0}"/>
              </a:ext>
            </a:extLst>
          </p:cNvPr>
          <p:cNvGrpSpPr/>
          <p:nvPr/>
        </p:nvGrpSpPr>
        <p:grpSpPr>
          <a:xfrm>
            <a:off x="6082926" y="1642920"/>
            <a:ext cx="1656924" cy="659269"/>
            <a:chOff x="2538146" y="1443986"/>
            <a:chExt cx="1908385" cy="1145031"/>
          </a:xfrm>
        </p:grpSpPr>
        <p:sp>
          <p:nvSpPr>
            <p:cNvPr id="90" name="Rectangle: Rounded Corners 89">
              <a:extLst>
                <a:ext uri="{FF2B5EF4-FFF2-40B4-BE49-F238E27FC236}">
                  <a16:creationId xmlns:a16="http://schemas.microsoft.com/office/drawing/2014/main" id="{2790773F-E228-45FB-9014-B1828A85F2F7}"/>
                </a:ext>
              </a:extLst>
            </p:cNvPr>
            <p:cNvSpPr/>
            <p:nvPr/>
          </p:nvSpPr>
          <p:spPr>
            <a:xfrm>
              <a:off x="2538146" y="1443986"/>
              <a:ext cx="1908385" cy="1145031"/>
            </a:xfrm>
            <a:prstGeom prst="roundRect">
              <a:avLst>
                <a:gd name="adj" fmla="val 10000"/>
              </a:avLst>
            </a:prstGeom>
            <a:solidFill>
              <a:srgbClr val="A5A5A5"/>
            </a:solidFill>
            <a:ln w="19050" cap="flat" cmpd="sng" algn="ctr">
              <a:solidFill>
                <a:sysClr val="window" lastClr="FFFFFF"/>
              </a:solidFill>
              <a:prstDash val="solid"/>
              <a:miter lim="800000"/>
            </a:ln>
            <a:effectLst/>
          </p:spPr>
          <p:txBody>
            <a:bodyPr/>
            <a:lstStyle/>
            <a:p>
              <a:endParaRPr lang="en-US"/>
            </a:p>
          </p:txBody>
        </p:sp>
        <p:sp>
          <p:nvSpPr>
            <p:cNvPr id="91" name="Rectangle: Rounded Corners 12">
              <a:extLst>
                <a:ext uri="{FF2B5EF4-FFF2-40B4-BE49-F238E27FC236}">
                  <a16:creationId xmlns:a16="http://schemas.microsoft.com/office/drawing/2014/main" id="{1BFF7BE3-3575-482F-A763-CB6DCB38EC33}"/>
                </a:ext>
              </a:extLst>
            </p:cNvPr>
            <p:cNvSpPr txBox="1"/>
            <p:nvPr/>
          </p:nvSpPr>
          <p:spPr>
            <a:xfrm>
              <a:off x="2571683" y="1477523"/>
              <a:ext cx="1841311" cy="1077957"/>
            </a:xfrm>
            <a:prstGeom prst="rect">
              <a:avLst/>
            </a:prstGeom>
            <a:solidFill>
              <a:srgbClr val="FFFF00"/>
            </a:solidFill>
            <a:ln w="38100">
              <a:solidFill>
                <a:srgbClr val="FF0000"/>
              </a:solid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ea typeface="+mn-ea"/>
                  <a:cs typeface="+mn-cs"/>
                </a:rPr>
                <a:t>5.  Upon arrival to shelter location, PHNs check-in with Status Check Nurse (phone call and text)</a:t>
              </a:r>
            </a:p>
          </p:txBody>
        </p:sp>
      </p:grpSp>
      <p:sp>
        <p:nvSpPr>
          <p:cNvPr id="92" name="Arrow: Right 91">
            <a:extLst>
              <a:ext uri="{FF2B5EF4-FFF2-40B4-BE49-F238E27FC236}">
                <a16:creationId xmlns:a16="http://schemas.microsoft.com/office/drawing/2014/main" id="{44A76702-DD81-44BF-9F3F-53303324C7F7}"/>
              </a:ext>
            </a:extLst>
          </p:cNvPr>
          <p:cNvSpPr/>
          <p:nvPr/>
        </p:nvSpPr>
        <p:spPr>
          <a:xfrm rot="5400000">
            <a:off x="3927245" y="4126564"/>
            <a:ext cx="264842"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cxnSp>
        <p:nvCxnSpPr>
          <p:cNvPr id="93" name="Connector: Elbow 92">
            <a:extLst>
              <a:ext uri="{FF2B5EF4-FFF2-40B4-BE49-F238E27FC236}">
                <a16:creationId xmlns:a16="http://schemas.microsoft.com/office/drawing/2014/main" id="{63377BBD-1147-44B7-8AF1-DBC5834B2F9C}"/>
              </a:ext>
            </a:extLst>
          </p:cNvPr>
          <p:cNvCxnSpPr>
            <a:cxnSpLocks/>
            <a:endCxn id="91" idx="1"/>
          </p:cNvCxnSpPr>
          <p:nvPr/>
        </p:nvCxnSpPr>
        <p:spPr>
          <a:xfrm flipV="1">
            <a:off x="4889629" y="1972554"/>
            <a:ext cx="1222415" cy="2776394"/>
          </a:xfrm>
          <a:prstGeom prst="bentConnector3">
            <a:avLst/>
          </a:prstGeom>
          <a:ln w="76200">
            <a:solidFill>
              <a:srgbClr val="657E32"/>
            </a:solidFill>
            <a:tailEnd type="triangle"/>
          </a:ln>
        </p:spPr>
        <p:style>
          <a:lnRef idx="3">
            <a:schemeClr val="accent1"/>
          </a:lnRef>
          <a:fillRef idx="0">
            <a:schemeClr val="accent1"/>
          </a:fillRef>
          <a:effectRef idx="2">
            <a:schemeClr val="accent1"/>
          </a:effectRef>
          <a:fontRef idx="minor">
            <a:schemeClr val="tx1"/>
          </a:fontRef>
        </p:style>
      </p:cxnSp>
      <p:sp>
        <p:nvSpPr>
          <p:cNvPr id="94" name="Arrow: Right 93">
            <a:extLst>
              <a:ext uri="{FF2B5EF4-FFF2-40B4-BE49-F238E27FC236}">
                <a16:creationId xmlns:a16="http://schemas.microsoft.com/office/drawing/2014/main" id="{AF82E9DA-C4F8-4BC1-BFE2-1BAD2799D23F}"/>
              </a:ext>
            </a:extLst>
          </p:cNvPr>
          <p:cNvSpPr/>
          <p:nvPr/>
        </p:nvSpPr>
        <p:spPr>
          <a:xfrm rot="5400000">
            <a:off x="6824625" y="2248940"/>
            <a:ext cx="251659"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sp>
        <p:nvSpPr>
          <p:cNvPr id="101" name="Arrow: Right 100">
            <a:extLst>
              <a:ext uri="{FF2B5EF4-FFF2-40B4-BE49-F238E27FC236}">
                <a16:creationId xmlns:a16="http://schemas.microsoft.com/office/drawing/2014/main" id="{111BFFE4-1298-43E6-812F-0B0EFA755A94}"/>
              </a:ext>
            </a:extLst>
          </p:cNvPr>
          <p:cNvSpPr/>
          <p:nvPr/>
        </p:nvSpPr>
        <p:spPr>
          <a:xfrm rot="5400000">
            <a:off x="3933836" y="3193161"/>
            <a:ext cx="251659"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sp>
        <p:nvSpPr>
          <p:cNvPr id="105" name="Arrow: Right 104">
            <a:extLst>
              <a:ext uri="{FF2B5EF4-FFF2-40B4-BE49-F238E27FC236}">
                <a16:creationId xmlns:a16="http://schemas.microsoft.com/office/drawing/2014/main" id="{4404CD29-BA02-4B06-9A88-751A84C5E482}"/>
              </a:ext>
            </a:extLst>
          </p:cNvPr>
          <p:cNvSpPr/>
          <p:nvPr/>
        </p:nvSpPr>
        <p:spPr>
          <a:xfrm rot="5400000">
            <a:off x="3933178" y="2276627"/>
            <a:ext cx="261547" cy="325108"/>
          </a:xfrm>
          <a:prstGeom prst="rightArrow">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86"/>
          </a:p>
        </p:txBody>
      </p:sp>
    </p:spTree>
    <p:extLst>
      <p:ext uri="{BB962C8B-B14F-4D97-AF65-F5344CB8AC3E}">
        <p14:creationId xmlns:p14="http://schemas.microsoft.com/office/powerpoint/2010/main" val="1641547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0366" y="457426"/>
            <a:ext cx="7843267" cy="548640"/>
          </a:xfrm>
        </p:spPr>
        <p:txBody>
          <a:bodyPr/>
          <a:lstStyle/>
          <a:p>
            <a:pPr algn="ctr"/>
            <a:r>
              <a:rPr lang="en-US" sz="2800" b="1" dirty="0">
                <a:solidFill>
                  <a:schemeClr val="tx2"/>
                </a:solidFill>
                <a:latin typeface="+mn-lt"/>
              </a:rPr>
              <a:t>LTATCC/PHNC Response Plan &amp; Model</a:t>
            </a:r>
            <a:br>
              <a:rPr lang="en-US" sz="2800" b="1" dirty="0">
                <a:solidFill>
                  <a:schemeClr val="tx2"/>
                </a:solidFill>
                <a:latin typeface="+mn-lt"/>
              </a:rPr>
            </a:br>
            <a:br>
              <a:rPr lang="en-US" sz="2800" b="1" dirty="0">
                <a:solidFill>
                  <a:schemeClr val="tx2"/>
                </a:solidFill>
                <a:latin typeface="+mn-lt"/>
              </a:rPr>
            </a:br>
            <a:r>
              <a:rPr lang="en-US" sz="2400" b="1" dirty="0">
                <a:solidFill>
                  <a:schemeClr val="tx2"/>
                </a:solidFill>
                <a:latin typeface="+mn-lt"/>
              </a:rPr>
              <a:t>Local DON S</a:t>
            </a:r>
            <a:r>
              <a:rPr lang="en-US" sz="2400" dirty="0">
                <a:solidFill>
                  <a:schemeClr val="tx2"/>
                </a:solidFill>
                <a:latin typeface="+mn-lt"/>
              </a:rPr>
              <a:t>tatus-Check Process</a:t>
            </a:r>
            <a:endParaRPr lang="en-US" sz="2800" dirty="0">
              <a:solidFill>
                <a:schemeClr val="tx2"/>
              </a:solidFill>
            </a:endParaRPr>
          </a:p>
        </p:txBody>
      </p:sp>
      <p:sp>
        <p:nvSpPr>
          <p:cNvPr id="11" name="TextBox 10">
            <a:extLst>
              <a:ext uri="{FF2B5EF4-FFF2-40B4-BE49-F238E27FC236}">
                <a16:creationId xmlns:a16="http://schemas.microsoft.com/office/drawing/2014/main" id="{11D8B994-6084-474E-B505-1C6FFBFF6E38}"/>
              </a:ext>
            </a:extLst>
          </p:cNvPr>
          <p:cNvSpPr txBox="1"/>
          <p:nvPr/>
        </p:nvSpPr>
        <p:spPr>
          <a:xfrm>
            <a:off x="2922298" y="2543036"/>
            <a:ext cx="1468484" cy="1754326"/>
          </a:xfrm>
          <a:prstGeom prst="rect">
            <a:avLst/>
          </a:prstGeom>
          <a:solidFill>
            <a:srgbClr val="FFC000"/>
          </a:solidFill>
          <a:ln>
            <a:solidFill>
              <a:schemeClr val="accent1"/>
            </a:solidFill>
          </a:ln>
        </p:spPr>
        <p:txBody>
          <a:bodyPr wrap="square" rtlCol="0">
            <a:spAutoFit/>
          </a:bodyPr>
          <a:lstStyle/>
          <a:p>
            <a:pPr lvl="0"/>
            <a:r>
              <a:rPr lang="en-US" b="1" dirty="0"/>
              <a:t>Receive Daily Call from DON Status Check Nurse</a:t>
            </a:r>
            <a:endParaRPr lang="en-US" dirty="0"/>
          </a:p>
        </p:txBody>
      </p:sp>
      <p:sp>
        <p:nvSpPr>
          <p:cNvPr id="12" name="TextBox 11">
            <a:extLst>
              <a:ext uri="{FF2B5EF4-FFF2-40B4-BE49-F238E27FC236}">
                <a16:creationId xmlns:a16="http://schemas.microsoft.com/office/drawing/2014/main" id="{A17AE87B-D2D2-4EF8-A2B9-8E30276226A8}"/>
              </a:ext>
            </a:extLst>
          </p:cNvPr>
          <p:cNvSpPr txBox="1"/>
          <p:nvPr/>
        </p:nvSpPr>
        <p:spPr>
          <a:xfrm>
            <a:off x="5112671" y="2541824"/>
            <a:ext cx="3521975" cy="1754326"/>
          </a:xfrm>
          <a:prstGeom prst="rect">
            <a:avLst/>
          </a:prstGeom>
          <a:solidFill>
            <a:srgbClr val="FFC000"/>
          </a:solidFill>
          <a:ln>
            <a:solidFill>
              <a:schemeClr val="accent1"/>
            </a:solidFill>
          </a:ln>
        </p:spPr>
        <p:txBody>
          <a:bodyPr wrap="square" rtlCol="0">
            <a:spAutoFit/>
          </a:bodyPr>
          <a:lstStyle/>
          <a:p>
            <a:pPr lvl="0"/>
            <a:r>
              <a:rPr lang="en-US" b="1" dirty="0">
                <a:solidFill>
                  <a:schemeClr val="tx1"/>
                </a:solidFill>
              </a:rPr>
              <a:t>DON Status-Check Nurse sends written report to LTATCC Nurse Lead (or designee) by 10 a.m..  LTATCC Nurse Lead reports out to PHP&amp;R @ 11 a.m. call</a:t>
            </a:r>
            <a:endParaRPr lang="en-US" dirty="0"/>
          </a:p>
        </p:txBody>
      </p:sp>
      <p:sp>
        <p:nvSpPr>
          <p:cNvPr id="13" name="Arrow: Right 12">
            <a:extLst>
              <a:ext uri="{FF2B5EF4-FFF2-40B4-BE49-F238E27FC236}">
                <a16:creationId xmlns:a16="http://schemas.microsoft.com/office/drawing/2014/main" id="{7A9D1C20-AD3B-48B2-9DBC-43459CD66FAA}"/>
              </a:ext>
            </a:extLst>
          </p:cNvPr>
          <p:cNvSpPr/>
          <p:nvPr/>
        </p:nvSpPr>
        <p:spPr>
          <a:xfrm>
            <a:off x="4389859" y="3202666"/>
            <a:ext cx="722812" cy="444096"/>
          </a:xfrm>
          <a:prstGeom prst="rightArrow">
            <a:avLst/>
          </a:prstGeom>
          <a:solidFill>
            <a:srgbClr val="1CA823"/>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4418D75-3D2C-445C-B1BD-CAE6F4FDACF7}"/>
              </a:ext>
            </a:extLst>
          </p:cNvPr>
          <p:cNvSpPr txBox="1"/>
          <p:nvPr/>
        </p:nvSpPr>
        <p:spPr>
          <a:xfrm>
            <a:off x="296019" y="2547551"/>
            <a:ext cx="1866217" cy="1754326"/>
          </a:xfrm>
          <a:prstGeom prst="rect">
            <a:avLst/>
          </a:prstGeom>
          <a:solidFill>
            <a:srgbClr val="FFC000"/>
          </a:solidFill>
          <a:ln>
            <a:solidFill>
              <a:schemeClr val="accent1"/>
            </a:solidFill>
          </a:ln>
        </p:spPr>
        <p:txBody>
          <a:bodyPr wrap="square" rtlCol="0">
            <a:spAutoFit/>
          </a:bodyPr>
          <a:lstStyle/>
          <a:p>
            <a:pPr algn="ctr"/>
            <a:endParaRPr lang="en-US" sz="4400" b="1" dirty="0"/>
          </a:p>
          <a:p>
            <a:pPr algn="ctr"/>
            <a:r>
              <a:rPr lang="en-US" sz="2000" b="1" dirty="0"/>
              <a:t>Local DONs</a:t>
            </a:r>
          </a:p>
          <a:p>
            <a:pPr algn="ctr"/>
            <a:endParaRPr lang="en-US" sz="4400" b="1" dirty="0"/>
          </a:p>
        </p:txBody>
      </p:sp>
      <p:sp>
        <p:nvSpPr>
          <p:cNvPr id="15" name="Arrow: Right 14">
            <a:extLst>
              <a:ext uri="{FF2B5EF4-FFF2-40B4-BE49-F238E27FC236}">
                <a16:creationId xmlns:a16="http://schemas.microsoft.com/office/drawing/2014/main" id="{E002F2AE-9662-4306-AAAF-5BBF98FF41E4}"/>
              </a:ext>
            </a:extLst>
          </p:cNvPr>
          <p:cNvSpPr/>
          <p:nvPr/>
        </p:nvSpPr>
        <p:spPr>
          <a:xfrm>
            <a:off x="2162236" y="3202666"/>
            <a:ext cx="760062" cy="444096"/>
          </a:xfrm>
          <a:prstGeom prst="rightArrow">
            <a:avLst/>
          </a:prstGeom>
          <a:solidFill>
            <a:srgbClr val="1CA823"/>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5112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0366" y="432904"/>
            <a:ext cx="7843267" cy="548640"/>
          </a:xfrm>
        </p:spPr>
        <p:txBody>
          <a:bodyPr/>
          <a:lstStyle/>
          <a:p>
            <a:pPr algn="ctr"/>
            <a:r>
              <a:rPr lang="en-US" sz="2800" b="1" dirty="0">
                <a:solidFill>
                  <a:schemeClr val="tx2"/>
                </a:solidFill>
                <a:latin typeface="+mn-lt"/>
              </a:rPr>
              <a:t>LTATCC/PHNC Response Plan &amp; Model</a:t>
            </a:r>
            <a:br>
              <a:rPr lang="en-US" sz="2800" b="1" dirty="0">
                <a:solidFill>
                  <a:schemeClr val="tx2"/>
                </a:solidFill>
                <a:latin typeface="+mn-lt"/>
              </a:rPr>
            </a:br>
            <a:br>
              <a:rPr lang="en-US" sz="2800" b="1" dirty="0">
                <a:solidFill>
                  <a:schemeClr val="tx2"/>
                </a:solidFill>
                <a:latin typeface="+mn-lt"/>
              </a:rPr>
            </a:br>
            <a:r>
              <a:rPr lang="en-US" sz="2400" b="1" dirty="0">
                <a:solidFill>
                  <a:schemeClr val="tx2"/>
                </a:solidFill>
                <a:latin typeface="+mn-lt"/>
              </a:rPr>
              <a:t>EMAC RN Orientation and Status-Check </a:t>
            </a:r>
            <a:r>
              <a:rPr lang="en-US" sz="2400" dirty="0">
                <a:solidFill>
                  <a:schemeClr val="tx2"/>
                </a:solidFill>
                <a:latin typeface="+mn-lt"/>
              </a:rPr>
              <a:t>P</a:t>
            </a:r>
            <a:r>
              <a:rPr lang="en-US" sz="2400" b="1" dirty="0">
                <a:solidFill>
                  <a:schemeClr val="tx2"/>
                </a:solidFill>
                <a:latin typeface="+mn-lt"/>
              </a:rPr>
              <a:t>rocess</a:t>
            </a:r>
            <a:endParaRPr lang="en-US" sz="2800" dirty="0">
              <a:solidFill>
                <a:schemeClr val="tx2"/>
              </a:solidFill>
            </a:endParaRPr>
          </a:p>
        </p:txBody>
      </p:sp>
      <p:sp>
        <p:nvSpPr>
          <p:cNvPr id="9" name="Arrow: Right 8">
            <a:extLst>
              <a:ext uri="{FF2B5EF4-FFF2-40B4-BE49-F238E27FC236}">
                <a16:creationId xmlns:a16="http://schemas.microsoft.com/office/drawing/2014/main" id="{7A190702-449D-489F-B786-B3D505BB17E8}"/>
              </a:ext>
            </a:extLst>
          </p:cNvPr>
          <p:cNvSpPr/>
          <p:nvPr/>
        </p:nvSpPr>
        <p:spPr>
          <a:xfrm>
            <a:off x="6861383" y="3252949"/>
            <a:ext cx="560617" cy="381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CDCE9CF-2494-4E95-9F44-7B208CC1E71E}"/>
              </a:ext>
            </a:extLst>
          </p:cNvPr>
          <p:cNvSpPr txBox="1"/>
          <p:nvPr/>
        </p:nvSpPr>
        <p:spPr>
          <a:xfrm>
            <a:off x="259942" y="2474119"/>
            <a:ext cx="1124475" cy="1938992"/>
          </a:xfrm>
          <a:prstGeom prst="rect">
            <a:avLst/>
          </a:prstGeom>
          <a:solidFill>
            <a:srgbClr val="FFC000"/>
          </a:solidFill>
          <a:ln>
            <a:solidFill>
              <a:schemeClr val="bg2">
                <a:lumMod val="10000"/>
              </a:schemeClr>
            </a:solidFill>
          </a:ln>
        </p:spPr>
        <p:txBody>
          <a:bodyPr wrap="square" rtlCol="0">
            <a:spAutoFit/>
          </a:bodyPr>
          <a:lstStyle/>
          <a:p>
            <a:pPr lvl="0"/>
            <a:r>
              <a:rPr lang="en-US" sz="1200" b="1" dirty="0"/>
              <a:t>Receive Orientation at Staging Area (out of state nurses) or virtually (NC PHNs) by LTATCC Nurse Lead</a:t>
            </a:r>
            <a:endParaRPr lang="en-US" sz="1200" dirty="0"/>
          </a:p>
        </p:txBody>
      </p:sp>
      <p:sp>
        <p:nvSpPr>
          <p:cNvPr id="11" name="TextBox 10">
            <a:extLst>
              <a:ext uri="{FF2B5EF4-FFF2-40B4-BE49-F238E27FC236}">
                <a16:creationId xmlns:a16="http://schemas.microsoft.com/office/drawing/2014/main" id="{F8219FF1-070C-4EB3-8C81-EE5B81B08A97}"/>
              </a:ext>
            </a:extLst>
          </p:cNvPr>
          <p:cNvSpPr txBox="1"/>
          <p:nvPr/>
        </p:nvSpPr>
        <p:spPr>
          <a:xfrm>
            <a:off x="1945034" y="2381784"/>
            <a:ext cx="1012555" cy="2123658"/>
          </a:xfrm>
          <a:prstGeom prst="rect">
            <a:avLst/>
          </a:prstGeom>
          <a:solidFill>
            <a:srgbClr val="FFC000"/>
          </a:solidFill>
          <a:ln>
            <a:solidFill>
              <a:schemeClr val="bg2">
                <a:lumMod val="10000"/>
              </a:schemeClr>
            </a:solidFill>
          </a:ln>
        </p:spPr>
        <p:txBody>
          <a:bodyPr wrap="square" rtlCol="0">
            <a:spAutoFit/>
          </a:bodyPr>
          <a:lstStyle/>
          <a:p>
            <a:pPr lvl="0"/>
            <a:r>
              <a:rPr lang="en-US" sz="1200" b="1" dirty="0"/>
              <a:t>EM</a:t>
            </a:r>
            <a:r>
              <a:rPr lang="en-US" sz="1200" b="1" dirty="0">
                <a:solidFill>
                  <a:schemeClr val="tx1"/>
                </a:solidFill>
              </a:rPr>
              <a:t>AC nurse </a:t>
            </a:r>
            <a:r>
              <a:rPr lang="en-US" sz="1200" b="1" dirty="0"/>
              <a:t>given contact cell phone number and </a:t>
            </a:r>
          </a:p>
          <a:p>
            <a:pPr lvl="0"/>
            <a:r>
              <a:rPr lang="en-US" sz="1200" b="1" dirty="0"/>
              <a:t>a</a:t>
            </a:r>
            <a:r>
              <a:rPr lang="en-US" sz="1200" b="1" dirty="0">
                <a:solidFill>
                  <a:schemeClr val="tx1"/>
                </a:solidFill>
              </a:rPr>
              <a:t>ssigned a Status-Check Nurse</a:t>
            </a:r>
            <a:endParaRPr lang="en-US" dirty="0"/>
          </a:p>
        </p:txBody>
      </p:sp>
      <p:sp>
        <p:nvSpPr>
          <p:cNvPr id="12" name="TextBox 11">
            <a:extLst>
              <a:ext uri="{FF2B5EF4-FFF2-40B4-BE49-F238E27FC236}">
                <a16:creationId xmlns:a16="http://schemas.microsoft.com/office/drawing/2014/main" id="{472FC10D-B8D9-401D-AA73-A49F8FB97244}"/>
              </a:ext>
            </a:extLst>
          </p:cNvPr>
          <p:cNvSpPr txBox="1"/>
          <p:nvPr/>
        </p:nvSpPr>
        <p:spPr>
          <a:xfrm>
            <a:off x="3535554" y="2367170"/>
            <a:ext cx="1468484" cy="2123658"/>
          </a:xfrm>
          <a:prstGeom prst="rect">
            <a:avLst/>
          </a:prstGeom>
          <a:solidFill>
            <a:srgbClr val="FFC000"/>
          </a:solidFill>
          <a:ln>
            <a:solidFill>
              <a:schemeClr val="bg2">
                <a:lumMod val="10000"/>
              </a:schemeClr>
            </a:solidFill>
          </a:ln>
        </p:spPr>
        <p:txBody>
          <a:bodyPr wrap="square" rtlCol="0">
            <a:spAutoFit/>
          </a:bodyPr>
          <a:lstStyle/>
          <a:p>
            <a:pPr lvl="0"/>
            <a:r>
              <a:rPr lang="en-US" sz="1200" b="1" dirty="0">
                <a:solidFill>
                  <a:schemeClr val="tx1"/>
                </a:solidFill>
              </a:rPr>
              <a:t>Upon arrival to shelter, EMAC Nurse will check-in with Shelter Manager, Shelter Charge Nurse and call Status Check Nurse (determine time for daily check-in calls)</a:t>
            </a:r>
            <a:endParaRPr lang="en-US" dirty="0"/>
          </a:p>
        </p:txBody>
      </p:sp>
      <p:sp>
        <p:nvSpPr>
          <p:cNvPr id="14" name="Arrow: Right 13">
            <a:extLst>
              <a:ext uri="{FF2B5EF4-FFF2-40B4-BE49-F238E27FC236}">
                <a16:creationId xmlns:a16="http://schemas.microsoft.com/office/drawing/2014/main" id="{CBA30957-EFF4-4723-A152-232EAD5D57E8}"/>
              </a:ext>
            </a:extLst>
          </p:cNvPr>
          <p:cNvSpPr/>
          <p:nvPr/>
        </p:nvSpPr>
        <p:spPr>
          <a:xfrm>
            <a:off x="1384417" y="3258949"/>
            <a:ext cx="560617" cy="381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3DC6C55-C0AE-4AE1-B24A-4A3FD4740591}"/>
              </a:ext>
            </a:extLst>
          </p:cNvPr>
          <p:cNvSpPr/>
          <p:nvPr/>
        </p:nvSpPr>
        <p:spPr>
          <a:xfrm>
            <a:off x="2957589" y="3258949"/>
            <a:ext cx="577965" cy="381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D4F3C0BB-9690-4577-9C78-AA68A3D1721B}"/>
              </a:ext>
            </a:extLst>
          </p:cNvPr>
          <p:cNvSpPr/>
          <p:nvPr/>
        </p:nvSpPr>
        <p:spPr>
          <a:xfrm>
            <a:off x="5004039" y="3252949"/>
            <a:ext cx="585434" cy="381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E1D5959-9773-495A-92B4-ADBF98D90177}"/>
              </a:ext>
            </a:extLst>
          </p:cNvPr>
          <p:cNvSpPr txBox="1"/>
          <p:nvPr/>
        </p:nvSpPr>
        <p:spPr>
          <a:xfrm>
            <a:off x="7433468" y="2459503"/>
            <a:ext cx="1468484" cy="2123658"/>
          </a:xfrm>
          <a:prstGeom prst="rect">
            <a:avLst/>
          </a:prstGeom>
          <a:solidFill>
            <a:srgbClr val="FFC000"/>
          </a:solidFill>
          <a:ln>
            <a:solidFill>
              <a:schemeClr val="bg2">
                <a:lumMod val="10000"/>
              </a:schemeClr>
            </a:solidFill>
          </a:ln>
        </p:spPr>
        <p:txBody>
          <a:bodyPr wrap="square" rtlCol="0">
            <a:spAutoFit/>
          </a:bodyPr>
          <a:lstStyle/>
          <a:p>
            <a:pPr lvl="0"/>
            <a:r>
              <a:rPr lang="en-US" sz="1200" b="1" dirty="0">
                <a:solidFill>
                  <a:schemeClr val="tx1"/>
                </a:solidFill>
              </a:rPr>
              <a:t>Status-Check Nurse sends written report to LTATCC Nurse Lead (or designee) by 10 a.m..  LTATCC Nurse Lead reports out to PHP&amp;R @ 11 a.m. call</a:t>
            </a:r>
            <a:endParaRPr lang="en-US" dirty="0"/>
          </a:p>
        </p:txBody>
      </p:sp>
      <p:sp>
        <p:nvSpPr>
          <p:cNvPr id="18" name="TextBox 17">
            <a:extLst>
              <a:ext uri="{FF2B5EF4-FFF2-40B4-BE49-F238E27FC236}">
                <a16:creationId xmlns:a16="http://schemas.microsoft.com/office/drawing/2014/main" id="{DE2E124A-D678-4F52-8611-3D4A6B070520}"/>
              </a:ext>
            </a:extLst>
          </p:cNvPr>
          <p:cNvSpPr txBox="1"/>
          <p:nvPr/>
        </p:nvSpPr>
        <p:spPr>
          <a:xfrm>
            <a:off x="5600941" y="2828835"/>
            <a:ext cx="1248974" cy="1200329"/>
          </a:xfrm>
          <a:prstGeom prst="rect">
            <a:avLst/>
          </a:prstGeom>
          <a:solidFill>
            <a:srgbClr val="FFC000"/>
          </a:solidFill>
          <a:ln>
            <a:solidFill>
              <a:schemeClr val="bg2">
                <a:lumMod val="10000"/>
              </a:schemeClr>
            </a:solidFill>
          </a:ln>
        </p:spPr>
        <p:txBody>
          <a:bodyPr wrap="square" rtlCol="0">
            <a:spAutoFit/>
          </a:bodyPr>
          <a:lstStyle/>
          <a:p>
            <a:pPr lvl="0"/>
            <a:r>
              <a:rPr lang="en-US" sz="1200" b="1" dirty="0"/>
              <a:t>Receive 1</a:t>
            </a:r>
            <a:r>
              <a:rPr lang="en-US" sz="1200" b="1" baseline="30000" dirty="0"/>
              <a:t>st</a:t>
            </a:r>
            <a:r>
              <a:rPr lang="en-US" sz="1200" b="1" dirty="0"/>
              <a:t> call from Status-Check Nurse (&amp; then at least one call each day</a:t>
            </a:r>
            <a:endParaRPr lang="en-US" dirty="0"/>
          </a:p>
        </p:txBody>
      </p:sp>
    </p:spTree>
    <p:extLst>
      <p:ext uri="{BB962C8B-B14F-4D97-AF65-F5344CB8AC3E}">
        <p14:creationId xmlns:p14="http://schemas.microsoft.com/office/powerpoint/2010/main" val="382763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652E-9777-363F-AC9D-F713693F5C6C}"/>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F4F1FC00-CA57-E805-B7A8-A551B41FEEBB}"/>
              </a:ext>
            </a:extLst>
          </p:cNvPr>
          <p:cNvSpPr>
            <a:spLocks noGrp="1"/>
          </p:cNvSpPr>
          <p:nvPr>
            <p:ph type="body" sz="quarter" idx="10"/>
          </p:nvPr>
        </p:nvSpPr>
        <p:spPr/>
        <p:txBody>
          <a:bodyPr/>
          <a:lstStyle/>
          <a:p>
            <a:r>
              <a:rPr lang="en-US" sz="1400" b="0" dirty="0"/>
              <a:t>American Nurses Association (2022). </a:t>
            </a:r>
            <a:r>
              <a:rPr lang="en-US" sz="1400" b="0" i="1" dirty="0"/>
              <a:t>Public health nursing: scope and standards of practice</a:t>
            </a:r>
            <a:r>
              <a:rPr lang="en-US" sz="1400" b="0" dirty="0"/>
              <a:t>, 3</a:t>
            </a:r>
            <a:r>
              <a:rPr lang="en-US" sz="1400" b="0" baseline="30000" dirty="0"/>
              <a:t>rd</a:t>
            </a:r>
            <a:r>
              <a:rPr lang="en-US" sz="1400" b="0" dirty="0"/>
              <a:t> edition</a:t>
            </a:r>
          </a:p>
          <a:p>
            <a:r>
              <a:rPr lang="en-US" sz="1400" b="0" dirty="0"/>
              <a:t>Association of Public Health Nursing (2015). The Role of the Public Health Nurse In Disaster, Preparedness, Response and Recovery. </a:t>
            </a:r>
            <a:r>
              <a:rPr lang="en-US" sz="1400" b="0" dirty="0">
                <a:hlinkClick r:id="rId2"/>
              </a:rPr>
              <a:t>https://www.phnurse.org/assets/docs/Role%20of%20PHN%20in%20Disaster%20PRR_APHN%202014%20Ref%20updated%202015.pdf</a:t>
            </a:r>
            <a:endParaRPr lang="en-US" sz="1400" b="0" dirty="0"/>
          </a:p>
          <a:p>
            <a:r>
              <a:rPr lang="en-US" sz="1400" b="0" dirty="0">
                <a:effectLst/>
              </a:rPr>
              <a:t>International Council of Nursing (2019). Core competencies in disaster nursing version 2 - ICN. </a:t>
            </a:r>
            <a:r>
              <a:rPr lang="en-US" sz="1400" b="0" dirty="0">
                <a:effectLst/>
                <a:hlinkClick r:id="rId3"/>
              </a:rPr>
              <a:t>https://www.icn.ch/sites/default/files/inline-files/ICN_Disaster-Comp-Report_WEB_final.pdf</a:t>
            </a:r>
            <a:endParaRPr lang="en-US" sz="1400" b="0" dirty="0">
              <a:effectLst/>
            </a:endParaRPr>
          </a:p>
          <a:p>
            <a:r>
              <a:rPr lang="en-US" sz="1400" b="0" dirty="0"/>
              <a:t>NC Division of Public Health (n.d.) For Local Health Departments, </a:t>
            </a:r>
            <a:r>
              <a:rPr lang="en-US" sz="1400" b="0" dirty="0">
                <a:hlinkClick r:id="rId4"/>
              </a:rPr>
              <a:t>https://www.dph.ncdhhs.gov/lhd/</a:t>
            </a:r>
            <a:endParaRPr lang="en-US" sz="1400" b="0" dirty="0"/>
          </a:p>
          <a:p>
            <a:endParaRPr lang="en-US" sz="1400" b="0" dirty="0">
              <a:effectLst/>
            </a:endParaRPr>
          </a:p>
          <a:p>
            <a:endParaRPr lang="en-US" sz="1200" b="0" dirty="0">
              <a:effectLst/>
            </a:endParaRPr>
          </a:p>
          <a:p>
            <a:endParaRPr lang="en-US" dirty="0"/>
          </a:p>
        </p:txBody>
      </p:sp>
      <p:sp>
        <p:nvSpPr>
          <p:cNvPr id="4" name="Text Placeholder 3">
            <a:extLst>
              <a:ext uri="{FF2B5EF4-FFF2-40B4-BE49-F238E27FC236}">
                <a16:creationId xmlns:a16="http://schemas.microsoft.com/office/drawing/2014/main" id="{B1FEE71E-DC92-B1F5-3DAF-B8F9F540B45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1659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9399-AF1B-04F3-146B-89DE9905B089}"/>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6AB7FB0B-5EFE-7D58-D9EA-72A751FC3E26}"/>
              </a:ext>
            </a:extLst>
          </p:cNvPr>
          <p:cNvSpPr>
            <a:spLocks noGrp="1"/>
          </p:cNvSpPr>
          <p:nvPr>
            <p:ph type="body" sz="quarter" idx="10"/>
          </p:nvPr>
        </p:nvSpPr>
        <p:spPr/>
        <p:txBody>
          <a:bodyPr/>
          <a:lstStyle/>
          <a:p>
            <a:pPr marL="0" indent="0">
              <a:buNone/>
            </a:pPr>
            <a:endParaRPr lang="en-US" sz="1800" b="0" dirty="0"/>
          </a:p>
          <a:p>
            <a:pPr marL="0" indent="0">
              <a:buNone/>
            </a:pPr>
            <a:r>
              <a:rPr lang="en-US" sz="2000" dirty="0"/>
              <a:t>Angela Callicutt, MSN, RN, CPHQ, CPHN</a:t>
            </a:r>
          </a:p>
          <a:p>
            <a:pPr marL="0" indent="0">
              <a:buNone/>
            </a:pPr>
            <a:r>
              <a:rPr lang="en-US" sz="1800" b="0" dirty="0"/>
              <a:t>Assistant Director of Nursing, Field Staff Manager</a:t>
            </a:r>
          </a:p>
          <a:p>
            <a:pPr marL="0" indent="0">
              <a:buNone/>
            </a:pPr>
            <a:r>
              <a:rPr lang="en-US" sz="1800" b="0" dirty="0">
                <a:hlinkClick r:id="rId2"/>
              </a:rPr>
              <a:t>Angel.callicutt@dhhs.nc.gov</a:t>
            </a:r>
            <a:endParaRPr lang="en-US" sz="1800" b="0" dirty="0"/>
          </a:p>
          <a:p>
            <a:pPr marL="0" indent="0">
              <a:buNone/>
            </a:pPr>
            <a:r>
              <a:rPr lang="en-US" sz="1800" b="0" dirty="0"/>
              <a:t>984-220-6709</a:t>
            </a:r>
          </a:p>
          <a:p>
            <a:pPr marL="744538" lvl="2" indent="0">
              <a:buNone/>
            </a:pPr>
            <a:endParaRPr lang="en-US" dirty="0"/>
          </a:p>
        </p:txBody>
      </p:sp>
    </p:spTree>
    <p:extLst>
      <p:ext uri="{BB962C8B-B14F-4D97-AF65-F5344CB8AC3E}">
        <p14:creationId xmlns:p14="http://schemas.microsoft.com/office/powerpoint/2010/main" val="98375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D0547F41-F249-430E-B6F3-6179DDEFAA88}"/>
              </a:ext>
            </a:extLst>
          </p:cNvPr>
          <p:cNvGraphicFramePr/>
          <p:nvPr/>
        </p:nvGraphicFramePr>
        <p:xfrm>
          <a:off x="2032899" y="387626"/>
          <a:ext cx="7756497" cy="6196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9B42311-F382-416D-BE4C-3FB103134D89}"/>
              </a:ext>
            </a:extLst>
          </p:cNvPr>
          <p:cNvSpPr txBox="1"/>
          <p:nvPr/>
        </p:nvSpPr>
        <p:spPr>
          <a:xfrm>
            <a:off x="272135" y="1598073"/>
            <a:ext cx="2775585"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a:ea typeface="+mn-ea"/>
                <a:cs typeface="+mn-cs"/>
              </a:rPr>
              <a:t>Public Health Nursing’s Eight Roles &amp; Functions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Oval 1">
            <a:extLst>
              <a:ext uri="{FF2B5EF4-FFF2-40B4-BE49-F238E27FC236}">
                <a16:creationId xmlns:a16="http://schemas.microsoft.com/office/drawing/2014/main" id="{148C67F2-BD6A-76A2-A886-4376D7FD4860}"/>
              </a:ext>
            </a:extLst>
          </p:cNvPr>
          <p:cNvSpPr/>
          <p:nvPr/>
        </p:nvSpPr>
        <p:spPr>
          <a:xfrm>
            <a:off x="4949875" y="2558065"/>
            <a:ext cx="1955926" cy="1855176"/>
          </a:xfrm>
          <a:prstGeom prst="ellipse">
            <a:avLst/>
          </a:prstGeom>
          <a:solidFill>
            <a:schemeClr val="bg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A0AFC683-6164-4A09-BCA9-AD5985F0AE3E}"/>
              </a:ext>
            </a:extLst>
          </p:cNvPr>
          <p:cNvSpPr txBox="1"/>
          <p:nvPr/>
        </p:nvSpPr>
        <p:spPr>
          <a:xfrm>
            <a:off x="5189495" y="3224043"/>
            <a:ext cx="14433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POLICY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&amp; ADVOCACY</a:t>
            </a:r>
          </a:p>
        </p:txBody>
      </p:sp>
    </p:spTree>
    <p:extLst>
      <p:ext uri="{BB962C8B-B14F-4D97-AF65-F5344CB8AC3E}">
        <p14:creationId xmlns:p14="http://schemas.microsoft.com/office/powerpoint/2010/main" val="30338465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1">
            <a:extLst>
              <a:ext uri="{FF2B5EF4-FFF2-40B4-BE49-F238E27FC236}">
                <a16:creationId xmlns:a16="http://schemas.microsoft.com/office/drawing/2014/main" id="{DEA1D828-819C-6B6A-53E4-723B60722757}"/>
              </a:ext>
            </a:extLst>
          </p:cNvPr>
          <p:cNvSpPr txBox="1">
            <a:spLocks/>
          </p:cNvSpPr>
          <p:nvPr/>
        </p:nvSpPr>
        <p:spPr>
          <a:xfrm>
            <a:off x="480060" y="325369"/>
            <a:ext cx="3276451" cy="1956841"/>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Examples of Emergency Preparedness and Disaster Recovery</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3FA9F930-195F-6AE6-7AF2-8274B8034C08}"/>
              </a:ext>
            </a:extLst>
          </p:cNvPr>
          <p:cNvSpPr>
            <a:spLocks noGrp="1"/>
          </p:cNvSpPr>
          <p:nvPr>
            <p:ph type="body" sz="quarter" idx="11"/>
          </p:nvPr>
        </p:nvSpPr>
        <p:spPr>
          <a:xfrm>
            <a:off x="480060" y="2803379"/>
            <a:ext cx="3182691" cy="2898680"/>
          </a:xfrm>
        </p:spPr>
        <p:txBody>
          <a:bodyPr vert="horz" lIns="91440" tIns="45720" rIns="91440" bIns="45720" rtlCol="0">
            <a:normAutofit/>
          </a:bodyPr>
          <a:lstStyle/>
          <a:p>
            <a:pPr marL="342900" indent="-228600" defTabSz="914400">
              <a:spcAft>
                <a:spcPts val="600"/>
              </a:spcAft>
              <a:buFont typeface="Arial" panose="020B0604020202020204" pitchFamily="34" charset="0"/>
              <a:buChar char="•"/>
            </a:pPr>
            <a:r>
              <a:rPr lang="en-US" sz="1600" b="0" dirty="0">
                <a:ea typeface="+mn-ea"/>
              </a:rPr>
              <a:t>Emergency &amp; disaster sheltering </a:t>
            </a:r>
          </a:p>
          <a:p>
            <a:pPr marL="342900" indent="-228600" defTabSz="914400">
              <a:spcAft>
                <a:spcPts val="600"/>
              </a:spcAft>
              <a:buFont typeface="Arial" panose="020B0604020202020204" pitchFamily="34" charset="0"/>
              <a:buChar char="•"/>
            </a:pPr>
            <a:r>
              <a:rPr lang="en-US" sz="1600" b="0" dirty="0">
                <a:ea typeface="+mn-ea"/>
              </a:rPr>
              <a:t>Epi Team exercises</a:t>
            </a:r>
          </a:p>
          <a:p>
            <a:pPr marL="342900" indent="-228600" defTabSz="914400">
              <a:spcAft>
                <a:spcPts val="600"/>
              </a:spcAft>
              <a:buFont typeface="Arial" panose="020B0604020202020204" pitchFamily="34" charset="0"/>
              <a:buChar char="•"/>
            </a:pPr>
            <a:r>
              <a:rPr lang="en-US" sz="1600" b="0" dirty="0">
                <a:ea typeface="+mn-ea"/>
              </a:rPr>
              <a:t>Epi surveillance and detection </a:t>
            </a:r>
          </a:p>
          <a:p>
            <a:pPr marL="342900" indent="-228600" defTabSz="914400">
              <a:spcAft>
                <a:spcPts val="600"/>
              </a:spcAft>
              <a:buFont typeface="Arial" panose="020B0604020202020204" pitchFamily="34" charset="0"/>
              <a:buChar char="•"/>
            </a:pPr>
            <a:r>
              <a:rPr lang="en-US" sz="1600" b="0" dirty="0">
                <a:ea typeface="+mn-ea"/>
              </a:rPr>
              <a:t>Educating patients and communities to decrease risk of infection or exposure during a pandemic or disaster</a:t>
            </a:r>
          </a:p>
        </p:txBody>
      </p:sp>
      <p:pic>
        <p:nvPicPr>
          <p:cNvPr id="9" name="Picture 8" descr="A red car driving through a flooded street&#10;&#10;Description automatically generated with medium confidence">
            <a:extLst>
              <a:ext uri="{FF2B5EF4-FFF2-40B4-BE49-F238E27FC236}">
                <a16:creationId xmlns:a16="http://schemas.microsoft.com/office/drawing/2014/main" id="{1F9D562A-26BD-4CDD-BB3B-0ED66623B3F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3209" r="6765"/>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7331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D07077-808D-5C3A-61B0-B3B2CED7698B}"/>
              </a:ext>
            </a:extLst>
          </p:cNvPr>
          <p:cNvSpPr>
            <a:spLocks noGrp="1"/>
          </p:cNvSpPr>
          <p:nvPr>
            <p:ph type="title"/>
          </p:nvPr>
        </p:nvSpPr>
        <p:spPr>
          <a:xfrm>
            <a:off x="473202" y="639520"/>
            <a:ext cx="2571750" cy="1719072"/>
          </a:xfrm>
        </p:spPr>
        <p:txBody>
          <a:bodyPr vert="horz" lIns="91440" tIns="45720" rIns="91440" bIns="45720" rtlCol="0" anchor="b">
            <a:normAutofit/>
          </a:bodyPr>
          <a:lstStyle/>
          <a:p>
            <a:pPr defTabSz="914400"/>
            <a:r>
              <a:rPr lang="en-US" sz="2900" kern="1200">
                <a:solidFill>
                  <a:schemeClr val="tx1"/>
                </a:solidFill>
                <a:latin typeface="+mj-lt"/>
                <a:ea typeface="+mj-ea"/>
                <a:cs typeface="+mj-cs"/>
              </a:rPr>
              <a:t>National Guidance for Public Health Nursing Roles </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9BBF6A0-C267-6D9F-209A-6DFC9A5D5E9B}"/>
              </a:ext>
            </a:extLst>
          </p:cNvPr>
          <p:cNvSpPr>
            <a:spLocks noGrp="1"/>
          </p:cNvSpPr>
          <p:nvPr>
            <p:ph type="body" sz="quarter" idx="10"/>
          </p:nvPr>
        </p:nvSpPr>
        <p:spPr>
          <a:xfrm>
            <a:off x="473202" y="2807208"/>
            <a:ext cx="2571750" cy="3410712"/>
          </a:xfrm>
        </p:spPr>
        <p:txBody>
          <a:bodyPr vert="horz" lIns="91440" tIns="45720" rIns="91440" bIns="45720" rtlCol="0" anchor="t">
            <a:normAutofit/>
          </a:bodyPr>
          <a:lstStyle/>
          <a:p>
            <a:pPr marL="0" defTabSz="914400">
              <a:lnSpc>
                <a:spcPct val="90000"/>
              </a:lnSpc>
            </a:pPr>
            <a:r>
              <a:rPr lang="en-US" sz="1900">
                <a:latin typeface="+mn-lt"/>
                <a:ea typeface="+mn-ea"/>
                <a:cs typeface="+mn-cs"/>
                <a:hlinkClick r:id="rId2"/>
              </a:rPr>
              <a:t>https://www.phnurse.org/assets/docs/Role%20of%20PHN%20in%20Disaster%20PRR_APHN%202014%20Ref%20updated%202015.pdf</a:t>
            </a:r>
            <a:endParaRPr lang="en-US" sz="1900">
              <a:latin typeface="+mn-lt"/>
              <a:ea typeface="+mn-ea"/>
              <a:cs typeface="+mn-cs"/>
            </a:endParaRPr>
          </a:p>
          <a:p>
            <a:pPr marL="0" defTabSz="914400">
              <a:lnSpc>
                <a:spcPct val="90000"/>
              </a:lnSpc>
            </a:pPr>
            <a:endParaRPr lang="en-US" sz="1900">
              <a:latin typeface="+mn-lt"/>
              <a:ea typeface="+mn-ea"/>
              <a:cs typeface="+mn-cs"/>
            </a:endParaRPr>
          </a:p>
        </p:txBody>
      </p:sp>
      <p:pic>
        <p:nvPicPr>
          <p:cNvPr id="6" name="Picture 5">
            <a:extLst>
              <a:ext uri="{FF2B5EF4-FFF2-40B4-BE49-F238E27FC236}">
                <a16:creationId xmlns:a16="http://schemas.microsoft.com/office/drawing/2014/main" id="{1CD6D7DB-58A7-F99A-5B91-A7BD9C708808}"/>
              </a:ext>
            </a:extLst>
          </p:cNvPr>
          <p:cNvPicPr>
            <a:picLocks noChangeAspect="1"/>
          </p:cNvPicPr>
          <p:nvPr/>
        </p:nvPicPr>
        <p:blipFill>
          <a:blip r:embed="rId3"/>
          <a:stretch>
            <a:fillRect/>
          </a:stretch>
        </p:blipFill>
        <p:spPr>
          <a:xfrm>
            <a:off x="3490722" y="1526162"/>
            <a:ext cx="5177790" cy="3805675"/>
          </a:xfrm>
          <a:prstGeom prst="rect">
            <a:avLst/>
          </a:prstGeom>
        </p:spPr>
      </p:pic>
    </p:spTree>
    <p:extLst>
      <p:ext uri="{BB962C8B-B14F-4D97-AF65-F5344CB8AC3E}">
        <p14:creationId xmlns:p14="http://schemas.microsoft.com/office/powerpoint/2010/main" val="137918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4694CC-075F-F2CB-CE9F-DED8CA73ABE4}"/>
              </a:ext>
            </a:extLst>
          </p:cNvPr>
          <p:cNvSpPr>
            <a:spLocks noGrp="1"/>
          </p:cNvSpPr>
          <p:nvPr>
            <p:ph type="body" sz="quarter" idx="10"/>
          </p:nvPr>
        </p:nvSpPr>
        <p:spPr/>
        <p:txBody>
          <a:bodyPr/>
          <a:lstStyle/>
          <a:p>
            <a:pPr marL="0" indent="0">
              <a:buNone/>
            </a:pPr>
            <a:endParaRPr lang="en-US" sz="1200" dirty="0">
              <a:hlinkClick r:id="rId2"/>
            </a:endParaRPr>
          </a:p>
          <a:p>
            <a:pPr marL="0" indent="0">
              <a:buNone/>
            </a:pPr>
            <a:endParaRPr lang="en-US" sz="1200" dirty="0">
              <a:hlinkClick r:id="rId2"/>
            </a:endParaRPr>
          </a:p>
          <a:p>
            <a:pPr marL="0" indent="0">
              <a:buNone/>
            </a:pPr>
            <a:endParaRPr lang="en-US" sz="1200" dirty="0">
              <a:hlinkClick r:id="rId2"/>
            </a:endParaRPr>
          </a:p>
          <a:p>
            <a:pPr marL="0" indent="0">
              <a:buNone/>
            </a:pPr>
            <a:endParaRPr lang="en-US" sz="1200" dirty="0">
              <a:hlinkClick r:id="rId2"/>
            </a:endParaRPr>
          </a:p>
          <a:p>
            <a:pPr marL="0" indent="0">
              <a:buNone/>
            </a:pPr>
            <a:endParaRPr lang="en-US" sz="1200" dirty="0">
              <a:hlinkClick r:id="rId2"/>
            </a:endParaRPr>
          </a:p>
          <a:p>
            <a:pPr marL="0" indent="0">
              <a:buNone/>
            </a:pPr>
            <a:endParaRPr lang="en-US" sz="1200" dirty="0">
              <a:hlinkClick r:id="rId2"/>
            </a:endParaRPr>
          </a:p>
          <a:p>
            <a:pPr marL="0" indent="0">
              <a:buNone/>
            </a:pPr>
            <a:endParaRPr lang="en-US" sz="1200" dirty="0">
              <a:hlinkClick r:id="rId2"/>
            </a:endParaRPr>
          </a:p>
          <a:p>
            <a:pPr marL="0" indent="0">
              <a:buNone/>
            </a:pPr>
            <a:endParaRPr lang="en-US" sz="1200" dirty="0">
              <a:hlinkClick r:id="rId2"/>
            </a:endParaRPr>
          </a:p>
          <a:p>
            <a:pPr marL="0" indent="0">
              <a:buNone/>
            </a:pPr>
            <a:endParaRPr lang="en-US" sz="1200" dirty="0">
              <a:hlinkClick r:id="rId2"/>
            </a:endParaRPr>
          </a:p>
          <a:p>
            <a:pPr marL="0" indent="0">
              <a:buNone/>
            </a:pPr>
            <a:r>
              <a:rPr lang="en-US" sz="1200" dirty="0">
                <a:hlinkClick r:id="rId2"/>
              </a:rPr>
              <a:t>https://www.icn.ch/sites/default/files/inline-files/ICN_Disaster-Comp-Report_WEB.pdf</a:t>
            </a:r>
            <a:endParaRPr lang="en-US" sz="1200" dirty="0"/>
          </a:p>
          <a:p>
            <a:pPr marL="0" indent="0">
              <a:buNone/>
            </a:pPr>
            <a:endParaRPr lang="en-US" sz="1200" dirty="0"/>
          </a:p>
        </p:txBody>
      </p:sp>
      <p:pic>
        <p:nvPicPr>
          <p:cNvPr id="6" name="Picture 5">
            <a:extLst>
              <a:ext uri="{FF2B5EF4-FFF2-40B4-BE49-F238E27FC236}">
                <a16:creationId xmlns:a16="http://schemas.microsoft.com/office/drawing/2014/main" id="{A07D5D7D-11E2-57A2-5992-BD24BCB8F43F}"/>
              </a:ext>
            </a:extLst>
          </p:cNvPr>
          <p:cNvPicPr>
            <a:picLocks noChangeAspect="1"/>
          </p:cNvPicPr>
          <p:nvPr/>
        </p:nvPicPr>
        <p:blipFill>
          <a:blip r:embed="rId3"/>
          <a:stretch>
            <a:fillRect/>
          </a:stretch>
        </p:blipFill>
        <p:spPr>
          <a:xfrm>
            <a:off x="1576941" y="614892"/>
            <a:ext cx="5543550" cy="3542437"/>
          </a:xfrm>
          <a:prstGeom prst="rect">
            <a:avLst/>
          </a:prstGeom>
        </p:spPr>
      </p:pic>
    </p:spTree>
    <p:extLst>
      <p:ext uri="{BB962C8B-B14F-4D97-AF65-F5344CB8AC3E}">
        <p14:creationId xmlns:p14="http://schemas.microsoft.com/office/powerpoint/2010/main" val="425548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5134E-4604-C1DF-C97C-6426157FAFF1}"/>
              </a:ext>
            </a:extLst>
          </p:cNvPr>
          <p:cNvSpPr>
            <a:spLocks noGrp="1"/>
          </p:cNvSpPr>
          <p:nvPr>
            <p:ph type="title"/>
          </p:nvPr>
        </p:nvSpPr>
        <p:spPr>
          <a:xfrm>
            <a:off x="630936" y="256032"/>
            <a:ext cx="7879842" cy="1014984"/>
          </a:xfrm>
        </p:spPr>
        <p:txBody>
          <a:bodyPr vert="horz" lIns="91440" tIns="45720" rIns="91440" bIns="45720" rtlCol="0" anchor="b">
            <a:normAutofit/>
          </a:bodyPr>
          <a:lstStyle/>
          <a:p>
            <a:pPr defTabSz="914400"/>
            <a:r>
              <a:rPr lang="en-US" sz="3700" kern="1200">
                <a:solidFill>
                  <a:schemeClr val="tx1"/>
                </a:solidFill>
                <a:latin typeface="+mj-lt"/>
                <a:ea typeface="+mj-ea"/>
                <a:cs typeface="+mj-cs"/>
              </a:rPr>
              <a:t>Public Health Nursing Unique Skills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Text Placeholder 2">
            <a:extLst>
              <a:ext uri="{FF2B5EF4-FFF2-40B4-BE49-F238E27FC236}">
                <a16:creationId xmlns:a16="http://schemas.microsoft.com/office/drawing/2014/main" id="{F089BFF4-15AC-78A0-BE64-9062AF08025D}"/>
              </a:ext>
            </a:extLst>
          </p:cNvPr>
          <p:cNvGraphicFramePr/>
          <p:nvPr>
            <p:extLst>
              <p:ext uri="{D42A27DB-BD31-4B8C-83A1-F6EECF244321}">
                <p14:modId xmlns:p14="http://schemas.microsoft.com/office/powerpoint/2010/main" val="1114095637"/>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891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5DDD3E-067C-2AC1-CDAF-A967CA2A02A4}"/>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sz="3600" dirty="0">
                <a:solidFill>
                  <a:schemeClr val="tx1"/>
                </a:solidFill>
                <a:latin typeface="+mj-lt"/>
                <a:ea typeface="+mj-ea"/>
                <a:cs typeface="+mj-cs"/>
              </a:rPr>
              <a:t>Public Health Nursing Unique Skills</a:t>
            </a:r>
          </a:p>
        </p:txBody>
      </p:sp>
      <p:graphicFrame>
        <p:nvGraphicFramePr>
          <p:cNvPr id="7" name="Text Placeholder 2">
            <a:extLst>
              <a:ext uri="{FF2B5EF4-FFF2-40B4-BE49-F238E27FC236}">
                <a16:creationId xmlns:a16="http://schemas.microsoft.com/office/drawing/2014/main" id="{90642AE6-6B54-44D2-C1C7-E23EBEA0ACB8}"/>
              </a:ext>
            </a:extLst>
          </p:cNvPr>
          <p:cNvGraphicFramePr/>
          <p:nvPr>
            <p:extLst>
              <p:ext uri="{D42A27DB-BD31-4B8C-83A1-F6EECF244321}">
                <p14:modId xmlns:p14="http://schemas.microsoft.com/office/powerpoint/2010/main" val="266510311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62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B6F9-FEA3-6571-8F39-9CF67BE41C77}"/>
              </a:ext>
            </a:extLst>
          </p:cNvPr>
          <p:cNvSpPr>
            <a:spLocks noGrp="1"/>
          </p:cNvSpPr>
          <p:nvPr>
            <p:ph type="title"/>
          </p:nvPr>
        </p:nvSpPr>
        <p:spPr>
          <a:xfrm>
            <a:off x="674369" y="531828"/>
            <a:ext cx="8594759" cy="823745"/>
          </a:xfrm>
        </p:spPr>
        <p:txBody>
          <a:bodyPr/>
          <a:lstStyle/>
          <a:p>
            <a:r>
              <a:rPr lang="en-US" sz="2400" dirty="0"/>
              <a:t>Role of the Public Health Nursing in Sheltering</a:t>
            </a:r>
          </a:p>
        </p:txBody>
      </p:sp>
      <p:graphicFrame>
        <p:nvGraphicFramePr>
          <p:cNvPr id="5" name="Diagram 4">
            <a:extLst>
              <a:ext uri="{FF2B5EF4-FFF2-40B4-BE49-F238E27FC236}">
                <a16:creationId xmlns:a16="http://schemas.microsoft.com/office/drawing/2014/main" id="{FDD45A84-5ABE-61E3-7265-83EFE8C37B67}"/>
              </a:ext>
            </a:extLst>
          </p:cNvPr>
          <p:cNvGraphicFramePr/>
          <p:nvPr>
            <p:extLst>
              <p:ext uri="{D42A27DB-BD31-4B8C-83A1-F6EECF244321}">
                <p14:modId xmlns:p14="http://schemas.microsoft.com/office/powerpoint/2010/main" val="139731680"/>
              </p:ext>
            </p:extLst>
          </p:nvPr>
        </p:nvGraphicFramePr>
        <p:xfrm>
          <a:off x="674369" y="1299411"/>
          <a:ext cx="8113496" cy="493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93235"/>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a202a1f-a3da-4432-b65e-905e9552fcf8" xsi:nil="true"/>
    <lcf76f155ced4ddcb4097134ff3c332f xmlns="ee36578f-8222-40a7-863e-3e150c1c0bf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83C78BC638F043ADC332075ADF6D9F" ma:contentTypeVersion="14" ma:contentTypeDescription="Create a new document." ma:contentTypeScope="" ma:versionID="d5ef9dc2e1f616cf4b4d98190987f1cd">
  <xsd:schema xmlns:xsd="http://www.w3.org/2001/XMLSchema" xmlns:xs="http://www.w3.org/2001/XMLSchema" xmlns:p="http://schemas.microsoft.com/office/2006/metadata/properties" xmlns:ns2="ee36578f-8222-40a7-863e-3e150c1c0bf7" xmlns:ns3="5a202a1f-a3da-4432-b65e-905e9552fcf8" targetNamespace="http://schemas.microsoft.com/office/2006/metadata/properties" ma:root="true" ma:fieldsID="dcca7ba743b1513ef1db5282c68629f5" ns2:_="" ns3:_="">
    <xsd:import namespace="ee36578f-8222-40a7-863e-3e150c1c0bf7"/>
    <xsd:import namespace="5a202a1f-a3da-4432-b65e-905e9552fc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6578f-8222-40a7-863e-3e150c1c0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8d8871-522c-4e67-9b15-3f589a5b8b7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02a1f-a3da-4432-b65e-905e9552fcf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7b29e12-a39a-402d-8173-4fbb2591f3db}" ma:internalName="TaxCatchAll" ma:showField="CatchAllData" ma:web="5a202a1f-a3da-4432-b65e-905e9552fcf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90F081-9618-4EE1-AA21-DDBEB7D91956}">
  <ds:schemaRefs>
    <ds:schemaRef ds:uri="http://schemas.microsoft.com/sharepoint/v3/contenttype/forms"/>
  </ds:schemaRefs>
</ds:datastoreItem>
</file>

<file path=customXml/itemProps2.xml><?xml version="1.0" encoding="utf-8"?>
<ds:datastoreItem xmlns:ds="http://schemas.openxmlformats.org/officeDocument/2006/customXml" ds:itemID="{DF07316D-1E97-45F3-9501-1E26C2591F7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CA3B455-DE3D-4257-8154-49366B26CDB8}"/>
</file>

<file path=docProps/app.xml><?xml version="1.0" encoding="utf-8"?>
<Properties xmlns="http://schemas.openxmlformats.org/officeDocument/2006/extended-properties" xmlns:vt="http://schemas.openxmlformats.org/officeDocument/2006/docPropsVTypes">
  <Template/>
  <TotalTime>11134</TotalTime>
  <Words>2037</Words>
  <Application>Microsoft Office PowerPoint</Application>
  <PresentationFormat>On-screen Show (4:3)</PresentationFormat>
  <Paragraphs>209</Paragraphs>
  <Slides>24</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Arial Rounded MT Bold</vt:lpstr>
      <vt:lpstr>Calibri</vt:lpstr>
      <vt:lpstr>Franklin Gothic Demi Cond</vt:lpstr>
      <vt:lpstr>Franklin Gothic Medium</vt:lpstr>
      <vt:lpstr>Franklin Gothic Medium Cond</vt:lpstr>
      <vt:lpstr>Gotham Bold</vt:lpstr>
      <vt:lpstr>Helvetica</vt:lpstr>
      <vt:lpstr>Times New Roman</vt:lpstr>
      <vt:lpstr>3_Office Theme</vt:lpstr>
      <vt:lpstr>4_Office Theme</vt:lpstr>
      <vt:lpstr>PowerPoint Presentation</vt:lpstr>
      <vt:lpstr>What we will cover today</vt:lpstr>
      <vt:lpstr>PowerPoint Presentation</vt:lpstr>
      <vt:lpstr>PowerPoint Presentation</vt:lpstr>
      <vt:lpstr>National Guidance for Public Health Nursing Roles </vt:lpstr>
      <vt:lpstr>PowerPoint Presentation</vt:lpstr>
      <vt:lpstr>Public Health Nursing Unique Skills</vt:lpstr>
      <vt:lpstr>Public Health Nursing Unique Skills</vt:lpstr>
      <vt:lpstr>Role of the Public Health Nursing in Sheltering</vt:lpstr>
      <vt:lpstr>Management of the Shelter Environment and Health of Shelter Residents </vt:lpstr>
      <vt:lpstr>PowerPoint Presentation</vt:lpstr>
      <vt:lpstr>Staffing Matrix</vt:lpstr>
      <vt:lpstr>Shelter Models and Resources </vt:lpstr>
      <vt:lpstr>DPH PHNC Roles During Disasters</vt:lpstr>
      <vt:lpstr>OCPHN Leaders Support PH Command Center ESF 8 Desk  ICS Emergency Support Function 8 – Public Health and Medical Services</vt:lpstr>
      <vt:lpstr>Why The LTATCC Was Developed</vt:lpstr>
      <vt:lpstr>LTATCC</vt:lpstr>
      <vt:lpstr>Goal and Purpose of the LTATCC</vt:lpstr>
      <vt:lpstr>LTAT Command Center - How We Do It</vt:lpstr>
      <vt:lpstr>LTATCC/PHNC Response Plan &amp; Model</vt:lpstr>
      <vt:lpstr>LTATCC/PHNC Response Plan &amp; Model  Local DON Status-Check Process</vt:lpstr>
      <vt:lpstr>LTATCC/PHNC Response Plan &amp; Model  EMAC RN Orientation and Status-Check Process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Deanna Schroeders</cp:lastModifiedBy>
  <cp:revision>486</cp:revision>
  <cp:lastPrinted>2018-03-22T13:26:44Z</cp:lastPrinted>
  <dcterms:created xsi:type="dcterms:W3CDTF">2015-07-07T20:02:11Z</dcterms:created>
  <dcterms:modified xsi:type="dcterms:W3CDTF">2023-09-28T20:06:34Z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0x010100D583C78BC638F043ADC332075ADF6D9F</vt:lpwstr>
  </property>
</Properties>
</file>